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7" r:id="rId2"/>
    <p:sldId id="262" r:id="rId3"/>
    <p:sldId id="260" r:id="rId4"/>
    <p:sldId id="275" r:id="rId5"/>
    <p:sldId id="309" r:id="rId6"/>
    <p:sldId id="310" r:id="rId7"/>
    <p:sldId id="259" r:id="rId8"/>
    <p:sldId id="287" r:id="rId9"/>
    <p:sldId id="277" r:id="rId10"/>
    <p:sldId id="290" r:id="rId11"/>
    <p:sldId id="291" r:id="rId12"/>
    <p:sldId id="292" r:id="rId13"/>
    <p:sldId id="278" r:id="rId14"/>
    <p:sldId id="293" r:id="rId15"/>
    <p:sldId id="294" r:id="rId16"/>
    <p:sldId id="295" r:id="rId17"/>
    <p:sldId id="300" r:id="rId18"/>
    <p:sldId id="296" r:id="rId19"/>
    <p:sldId id="297" r:id="rId20"/>
    <p:sldId id="298" r:id="rId21"/>
    <p:sldId id="301" r:id="rId22"/>
    <p:sldId id="302" r:id="rId23"/>
    <p:sldId id="299" r:id="rId24"/>
    <p:sldId id="266" r:id="rId25"/>
    <p:sldId id="285" r:id="rId26"/>
    <p:sldId id="281" r:id="rId27"/>
    <p:sldId id="303" r:id="rId28"/>
    <p:sldId id="311" r:id="rId29"/>
    <p:sldId id="304" r:id="rId30"/>
    <p:sldId id="305" r:id="rId31"/>
    <p:sldId id="306" r:id="rId32"/>
    <p:sldId id="307" r:id="rId33"/>
    <p:sldId id="308" r:id="rId34"/>
    <p:sldId id="273" r:id="rId35"/>
    <p:sldId id="268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12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54" y="96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presProps" Target="presProps.xml"  /><Relationship Id="rId38" Type="http://schemas.openxmlformats.org/officeDocument/2006/relationships/viewProps" Target="viewProps.xml"  /><Relationship Id="rId39" Type="http://schemas.openxmlformats.org/officeDocument/2006/relationships/theme" Target="theme/theme1.xml"  /><Relationship Id="rId4" Type="http://schemas.openxmlformats.org/officeDocument/2006/relationships/slide" Target="slides/slide3.xml"  /><Relationship Id="rId40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2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5852" y="497305"/>
            <a:ext cx="4852938" cy="18439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500" b="1">
                <a:solidFill>
                  <a:schemeClr val="bg1"/>
                </a:solidFill>
                <a:latin typeface="Caladea"/>
              </a:rPr>
              <a:t>Project.</a:t>
            </a:r>
            <a:endParaRPr lang="ko-KR" altLang="en-US" sz="11500" b="1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2"/>
          <p:cNvSpPr txBox="1"/>
          <p:nvPr/>
        </p:nvSpPr>
        <p:spPr>
          <a:xfrm>
            <a:off x="8666403" y="4429868"/>
            <a:ext cx="2707794" cy="1692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600" spc="600" dirty="0">
                <a:solidFill>
                  <a:schemeClr val="bg1"/>
                </a:solidFill>
                <a:latin typeface="+mj-lt"/>
              </a:rPr>
              <a:t>2</a:t>
            </a:r>
            <a:r>
              <a:rPr lang="ko-KR" altLang="en-US" sz="2600" spc="600" dirty="0">
                <a:solidFill>
                  <a:schemeClr val="bg1"/>
                </a:solidFill>
                <a:latin typeface="+mj-lt"/>
              </a:rPr>
              <a:t>조</a:t>
            </a:r>
          </a:p>
          <a:p>
            <a:pPr lvl="0" algn="ctr">
              <a:defRPr/>
            </a:pPr>
            <a:r>
              <a:rPr lang="ko-KR" altLang="en-US" sz="2600" spc="600" dirty="0">
                <a:solidFill>
                  <a:schemeClr val="bg1"/>
                </a:solidFill>
                <a:latin typeface="+mj-lt"/>
              </a:rPr>
              <a:t>조장 </a:t>
            </a:r>
            <a:r>
              <a:rPr lang="en-US" altLang="ko-KR" sz="2600" spc="600" dirty="0">
                <a:solidFill>
                  <a:schemeClr val="bg1"/>
                </a:solidFill>
                <a:latin typeface="+mj-lt"/>
              </a:rPr>
              <a:t>:</a:t>
            </a:r>
            <a:r>
              <a:rPr lang="ko-KR" altLang="en-US" sz="2600" spc="600" dirty="0">
                <a:solidFill>
                  <a:schemeClr val="bg1"/>
                </a:solidFill>
                <a:latin typeface="+mj-lt"/>
              </a:rPr>
              <a:t> 이정우</a:t>
            </a:r>
          </a:p>
          <a:p>
            <a:pPr lvl="0" algn="ctr">
              <a:defRPr/>
            </a:pPr>
            <a:r>
              <a:rPr lang="ko-KR" altLang="en-US" sz="2600" spc="600" dirty="0">
                <a:solidFill>
                  <a:schemeClr val="bg1"/>
                </a:solidFill>
                <a:latin typeface="+mj-lt"/>
              </a:rPr>
              <a:t>조원 </a:t>
            </a:r>
            <a:r>
              <a:rPr lang="en-US" altLang="ko-KR" sz="2600" spc="600" dirty="0">
                <a:solidFill>
                  <a:schemeClr val="bg1"/>
                </a:solidFill>
                <a:latin typeface="+mj-lt"/>
              </a:rPr>
              <a:t>:</a:t>
            </a:r>
            <a:r>
              <a:rPr lang="ko-KR" altLang="en-US" sz="2600" spc="600" dirty="0">
                <a:solidFill>
                  <a:schemeClr val="bg1"/>
                </a:solidFill>
                <a:latin typeface="+mj-lt"/>
              </a:rPr>
              <a:t> 김희원</a:t>
            </a:r>
          </a:p>
          <a:p>
            <a:pPr lvl="0" algn="ctr">
              <a:defRPr/>
            </a:pPr>
            <a:r>
              <a:rPr lang="ko-KR" altLang="en-US" sz="2600" spc="600" dirty="0">
                <a:solidFill>
                  <a:schemeClr val="bg1"/>
                </a:solidFill>
                <a:latin typeface="+mj-lt"/>
              </a:rPr>
              <a:t>조원 </a:t>
            </a:r>
            <a:r>
              <a:rPr lang="en-US" altLang="ko-KR" sz="2600" spc="600" dirty="0">
                <a:solidFill>
                  <a:schemeClr val="bg1"/>
                </a:solidFill>
                <a:latin typeface="+mj-lt"/>
              </a:rPr>
              <a:t>:</a:t>
            </a:r>
            <a:r>
              <a:rPr lang="ko-KR" altLang="en-US" sz="2600" spc="600" dirty="0">
                <a:solidFill>
                  <a:schemeClr val="bg1"/>
                </a:solidFill>
                <a:latin typeface="+mj-lt"/>
              </a:rPr>
              <a:t> 이준형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6688" y="137160"/>
            <a:ext cx="55305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7" y="383381"/>
            <a:ext cx="29819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  <a:latin typeface="Caladea"/>
              </a:rPr>
              <a:t>UseCase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FlowChart</a:t>
            </a:r>
            <a:endParaRPr lang="en-US" altLang="ko-KR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4" name="사각형: 둥근 모서리 3"/>
          <p:cNvSpPr/>
          <p:nvPr/>
        </p:nvSpPr>
        <p:spPr>
          <a:xfrm>
            <a:off x="738957" y="1946175"/>
            <a:ext cx="963562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회원가입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245" name="사각형: 둥근 모서리 5"/>
          <p:cNvSpPr/>
          <p:nvPr/>
        </p:nvSpPr>
        <p:spPr>
          <a:xfrm>
            <a:off x="1496041" y="2806497"/>
            <a:ext cx="963562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학생회원가입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246" name="사각형: 둥근 모서리 6"/>
          <p:cNvSpPr/>
          <p:nvPr/>
        </p:nvSpPr>
        <p:spPr>
          <a:xfrm>
            <a:off x="90028" y="2806497"/>
            <a:ext cx="963562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교직원회원가입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247" name="연결선: 꺾임 8"/>
          <p:cNvCxnSpPr>
            <a:stCxn id="244" idx="2"/>
            <a:endCxn id="245" idx="0"/>
          </p:cNvCxnSpPr>
          <p:nvPr/>
        </p:nvCxnSpPr>
        <p:spPr>
          <a:xfrm rot="16200000" flipH="1">
            <a:off x="1360848" y="2189523"/>
            <a:ext cx="476864" cy="75708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248" name="연결선: 꺾임 10"/>
          <p:cNvCxnSpPr>
            <a:stCxn id="244" idx="2"/>
            <a:endCxn id="246" idx="0"/>
          </p:cNvCxnSpPr>
          <p:nvPr/>
        </p:nvCxnSpPr>
        <p:spPr>
          <a:xfrm rot="5400000">
            <a:off x="657842" y="2243601"/>
            <a:ext cx="476864" cy="648929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249" name="사각형: 둥근 모서리 14"/>
          <p:cNvSpPr/>
          <p:nvPr/>
        </p:nvSpPr>
        <p:spPr>
          <a:xfrm>
            <a:off x="80195" y="4143683"/>
            <a:ext cx="963562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메인메뉴로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250" name="사각형: 둥근 모서리 15"/>
          <p:cNvSpPr/>
          <p:nvPr/>
        </p:nvSpPr>
        <p:spPr>
          <a:xfrm>
            <a:off x="1496041" y="4143683"/>
            <a:ext cx="963562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메인메뉴로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251" name="직선 화살표 연결선 17"/>
          <p:cNvCxnSpPr>
            <a:stCxn id="246" idx="2"/>
          </p:cNvCxnSpPr>
          <p:nvPr/>
        </p:nvCxnSpPr>
        <p:spPr>
          <a:xfrm flipH="1">
            <a:off x="561976" y="3189955"/>
            <a:ext cx="9833" cy="285135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252" name="직선 화살표 연결선 18"/>
          <p:cNvCxnSpPr/>
          <p:nvPr/>
        </p:nvCxnSpPr>
        <p:spPr>
          <a:xfrm flipH="1">
            <a:off x="557059" y="3858547"/>
            <a:ext cx="9833" cy="285135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253" name="직선 화살표 연결선 19"/>
          <p:cNvCxnSpPr/>
          <p:nvPr/>
        </p:nvCxnSpPr>
        <p:spPr>
          <a:xfrm flipH="1">
            <a:off x="1987653" y="3199787"/>
            <a:ext cx="9833" cy="285135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254" name="직선 화살표 연결선 20"/>
          <p:cNvCxnSpPr/>
          <p:nvPr/>
        </p:nvCxnSpPr>
        <p:spPr>
          <a:xfrm flipH="1">
            <a:off x="1982736" y="3858547"/>
            <a:ext cx="9833" cy="285135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255" name="사각형: 둥근 모서리 25"/>
          <p:cNvSpPr/>
          <p:nvPr/>
        </p:nvSpPr>
        <p:spPr>
          <a:xfrm>
            <a:off x="5143810" y="1093227"/>
            <a:ext cx="1425677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메인메뉴</a:t>
            </a:r>
            <a:endParaRPr kumimoji="0" lang="zh-CN" altLang="en-US" sz="18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256" name="연결선: 꺾임 27"/>
          <p:cNvCxnSpPr>
            <a:stCxn id="255" idx="1"/>
            <a:endCxn id="244" idx="0"/>
          </p:cNvCxnSpPr>
          <p:nvPr/>
        </p:nvCxnSpPr>
        <p:spPr>
          <a:xfrm rot="10800000" flipV="1">
            <a:off x="1220738" y="1284955"/>
            <a:ext cx="3923072" cy="661219"/>
          </a:xfrm>
          <a:prstGeom prst="bentConnector2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257" name="사각형: 둥근 모서리 29"/>
          <p:cNvSpPr/>
          <p:nvPr/>
        </p:nvSpPr>
        <p:spPr>
          <a:xfrm>
            <a:off x="3619807" y="1970757"/>
            <a:ext cx="963562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로그인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258" name="순서도: 판단 31"/>
          <p:cNvSpPr/>
          <p:nvPr/>
        </p:nvSpPr>
        <p:spPr>
          <a:xfrm>
            <a:off x="1496041" y="3475088"/>
            <a:ext cx="963562" cy="383458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정보입력</a:t>
            </a:r>
            <a:endParaRPr kumimoji="0" lang="zh-CN" altLang="en-US" sz="9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259" name="순서도: 판단 32"/>
          <p:cNvSpPr/>
          <p:nvPr/>
        </p:nvSpPr>
        <p:spPr>
          <a:xfrm>
            <a:off x="90028" y="3475088"/>
            <a:ext cx="963562" cy="383458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정보입력</a:t>
            </a:r>
            <a:endParaRPr kumimoji="0" lang="zh-CN" altLang="en-US" sz="9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260" name="사각형: 둥근 모서리 33"/>
          <p:cNvSpPr/>
          <p:nvPr/>
        </p:nvSpPr>
        <p:spPr>
          <a:xfrm>
            <a:off x="4332646" y="3022808"/>
            <a:ext cx="963562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학생로그인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261" name="사각형: 둥근 모서리 34"/>
          <p:cNvSpPr/>
          <p:nvPr/>
        </p:nvSpPr>
        <p:spPr>
          <a:xfrm>
            <a:off x="2926633" y="3022808"/>
            <a:ext cx="963562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교직원로그인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262" name="연결선: 꺾임 38"/>
          <p:cNvCxnSpPr>
            <a:stCxn id="257" idx="2"/>
            <a:endCxn id="260" idx="0"/>
          </p:cNvCxnSpPr>
          <p:nvPr/>
        </p:nvCxnSpPr>
        <p:spPr>
          <a:xfrm rot="16200000" flipH="1">
            <a:off x="4123711" y="2332091"/>
            <a:ext cx="668593" cy="712839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263" name="연결선: 꺾임 40"/>
          <p:cNvCxnSpPr>
            <a:stCxn id="257" idx="2"/>
            <a:endCxn id="261" idx="0"/>
          </p:cNvCxnSpPr>
          <p:nvPr/>
        </p:nvCxnSpPr>
        <p:spPr>
          <a:xfrm rot="5400000">
            <a:off x="3420705" y="2341924"/>
            <a:ext cx="668593" cy="69317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264" name="직선 화살표 연결선 44"/>
          <p:cNvCxnSpPr>
            <a:stCxn id="261" idx="2"/>
          </p:cNvCxnSpPr>
          <p:nvPr/>
        </p:nvCxnSpPr>
        <p:spPr>
          <a:xfrm>
            <a:off x="3408414" y="3406266"/>
            <a:ext cx="0" cy="339210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265" name="사각형: 둥근 모서리 52"/>
          <p:cNvSpPr/>
          <p:nvPr/>
        </p:nvSpPr>
        <p:spPr>
          <a:xfrm>
            <a:off x="7218414" y="1970757"/>
            <a:ext cx="963562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zh-CN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等线"/>
                <a:cs typeface="等线"/>
              </a:rPr>
              <a:t>id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찾기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266" name="직사각형 54"/>
          <p:cNvSpPr/>
          <p:nvPr/>
        </p:nvSpPr>
        <p:spPr>
          <a:xfrm>
            <a:off x="5347828" y="2018687"/>
            <a:ext cx="1017640" cy="297424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zh-CN" sz="18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等线"/>
                <a:cs typeface="等线"/>
              </a:rPr>
              <a:t>exit</a:t>
            </a:r>
            <a:endParaRPr kumimoji="0" lang="zh-CN" altLang="en-US" sz="18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267" name="연결선: 꺾임 58"/>
          <p:cNvCxnSpPr>
            <a:stCxn id="255" idx="2"/>
            <a:endCxn id="257" idx="0"/>
          </p:cNvCxnSpPr>
          <p:nvPr/>
        </p:nvCxnSpPr>
        <p:spPr>
          <a:xfrm rot="5400000">
            <a:off x="4732083" y="846191"/>
            <a:ext cx="494072" cy="175506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268" name="연결선: 꺾임 60"/>
          <p:cNvCxnSpPr>
            <a:stCxn id="255" idx="2"/>
            <a:endCxn id="266" idx="0"/>
          </p:cNvCxnSpPr>
          <p:nvPr/>
        </p:nvCxnSpPr>
        <p:spPr>
          <a:xfrm rot="5400000">
            <a:off x="5585648" y="1747686"/>
            <a:ext cx="542002" cy="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269" name="연결선: 꺾임 65"/>
          <p:cNvCxnSpPr>
            <a:stCxn id="255" idx="2"/>
            <a:endCxn id="265" idx="0"/>
          </p:cNvCxnSpPr>
          <p:nvPr/>
        </p:nvCxnSpPr>
        <p:spPr>
          <a:xfrm rot="16200000" flipH="1">
            <a:off x="6531386" y="801948"/>
            <a:ext cx="494072" cy="184354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270" name="연결선: 꺾임 67"/>
          <p:cNvCxnSpPr>
            <a:stCxn id="255" idx="2"/>
            <a:endCxn id="290" idx="0"/>
          </p:cNvCxnSpPr>
          <p:nvPr/>
        </p:nvCxnSpPr>
        <p:spPr>
          <a:xfrm rot="16200000" flipH="1">
            <a:off x="7997621" y="-664286"/>
            <a:ext cx="658764" cy="4940708"/>
          </a:xfrm>
          <a:prstGeom prst="bentConnector3">
            <a:avLst>
              <a:gd name="adj1" fmla="val 365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271" name="순서도: 판단 70"/>
          <p:cNvSpPr/>
          <p:nvPr/>
        </p:nvSpPr>
        <p:spPr>
          <a:xfrm>
            <a:off x="2872554" y="3715983"/>
            <a:ext cx="1071718" cy="427699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等线"/>
              </a:rPr>
              <a:t>ID/</a:t>
            </a: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빌번 입력</a:t>
            </a:r>
            <a:endParaRPr kumimoji="0" lang="zh-CN" altLang="en-US" sz="8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272" name="순서도: 판단 71"/>
          <p:cNvSpPr/>
          <p:nvPr/>
        </p:nvSpPr>
        <p:spPr>
          <a:xfrm>
            <a:off x="4298231" y="3715982"/>
            <a:ext cx="1071718" cy="427699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等线"/>
              </a:rPr>
              <a:t>ID/</a:t>
            </a: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빌번 입력</a:t>
            </a:r>
            <a:endParaRPr kumimoji="0" lang="zh-CN" altLang="en-US" sz="8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273" name="직선 화살표 연결선 73"/>
          <p:cNvCxnSpPr>
            <a:stCxn id="260" idx="2"/>
            <a:endCxn id="272" idx="0"/>
          </p:cNvCxnSpPr>
          <p:nvPr/>
        </p:nvCxnSpPr>
        <p:spPr>
          <a:xfrm>
            <a:off x="4814427" y="3406266"/>
            <a:ext cx="19663" cy="309716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274" name="사각형: 둥근 모서리 74"/>
          <p:cNvSpPr/>
          <p:nvPr/>
        </p:nvSpPr>
        <p:spPr>
          <a:xfrm>
            <a:off x="8216389" y="2833534"/>
            <a:ext cx="963562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학생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等线"/>
              </a:rPr>
              <a:t>ID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찾기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275" name="사각형: 둥근 모서리 75"/>
          <p:cNvSpPr/>
          <p:nvPr/>
        </p:nvSpPr>
        <p:spPr>
          <a:xfrm>
            <a:off x="6574402" y="2831078"/>
            <a:ext cx="963562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교직원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等线"/>
              </a:rPr>
              <a:t>ID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찾기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276" name="연결선: 꺾임 76"/>
          <p:cNvCxnSpPr>
            <a:stCxn id="265" idx="2"/>
            <a:endCxn id="274" idx="0"/>
          </p:cNvCxnSpPr>
          <p:nvPr/>
        </p:nvCxnSpPr>
        <p:spPr>
          <a:xfrm rot="16200000" flipH="1">
            <a:off x="7959523" y="2094886"/>
            <a:ext cx="479319" cy="997975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277" name="연결선: 꺾임 77"/>
          <p:cNvCxnSpPr>
            <a:stCxn id="265" idx="2"/>
            <a:endCxn id="275" idx="0"/>
          </p:cNvCxnSpPr>
          <p:nvPr/>
        </p:nvCxnSpPr>
        <p:spPr>
          <a:xfrm rot="5400000">
            <a:off x="7139758" y="2270640"/>
            <a:ext cx="476863" cy="644012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278" name="사각형: 둥근 모서리 78"/>
          <p:cNvSpPr/>
          <p:nvPr/>
        </p:nvSpPr>
        <p:spPr>
          <a:xfrm>
            <a:off x="6564569" y="4168264"/>
            <a:ext cx="963562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교직원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等线"/>
              </a:rPr>
              <a:t>ID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출력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279" name="사각형: 둥근 모서리 79"/>
          <p:cNvSpPr/>
          <p:nvPr/>
        </p:nvSpPr>
        <p:spPr>
          <a:xfrm>
            <a:off x="8216389" y="4168264"/>
            <a:ext cx="963562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학생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等线"/>
              </a:rPr>
              <a:t>ID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출력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280" name="직선 화살표 연결선 80"/>
          <p:cNvCxnSpPr>
            <a:stCxn id="275" idx="2"/>
          </p:cNvCxnSpPr>
          <p:nvPr/>
        </p:nvCxnSpPr>
        <p:spPr>
          <a:xfrm flipH="1">
            <a:off x="7046350" y="3214536"/>
            <a:ext cx="9833" cy="285135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281" name="직선 화살표 연결선 81"/>
          <p:cNvCxnSpPr>
            <a:stCxn id="284" idx="2"/>
            <a:endCxn id="278" idx="0"/>
          </p:cNvCxnSpPr>
          <p:nvPr/>
        </p:nvCxnSpPr>
        <p:spPr>
          <a:xfrm>
            <a:off x="7041433" y="3858546"/>
            <a:ext cx="4917" cy="309718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282" name="직선 화살표 연결선 82"/>
          <p:cNvCxnSpPr>
            <a:stCxn id="274" idx="2"/>
            <a:endCxn id="285" idx="0"/>
          </p:cNvCxnSpPr>
          <p:nvPr/>
        </p:nvCxnSpPr>
        <p:spPr>
          <a:xfrm>
            <a:off x="8698170" y="3216992"/>
            <a:ext cx="0" cy="231058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283" name="직선 화살표 연결선 83"/>
          <p:cNvCxnSpPr>
            <a:stCxn id="285" idx="2"/>
            <a:endCxn id="279" idx="0"/>
          </p:cNvCxnSpPr>
          <p:nvPr/>
        </p:nvCxnSpPr>
        <p:spPr>
          <a:xfrm>
            <a:off x="8698170" y="3831508"/>
            <a:ext cx="0" cy="336756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284" name="순서도: 판단 85"/>
          <p:cNvSpPr/>
          <p:nvPr/>
        </p:nvSpPr>
        <p:spPr>
          <a:xfrm>
            <a:off x="6353175" y="3475088"/>
            <a:ext cx="1376516" cy="383458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교직원정보입력</a:t>
            </a:r>
            <a:endParaRPr kumimoji="0" lang="zh-CN" altLang="en-US" sz="9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285" name="순서도: 판단 88"/>
          <p:cNvSpPr/>
          <p:nvPr/>
        </p:nvSpPr>
        <p:spPr>
          <a:xfrm>
            <a:off x="8009912" y="3448050"/>
            <a:ext cx="1376516" cy="383458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학생정보입력</a:t>
            </a:r>
            <a:endParaRPr kumimoji="0" lang="zh-CN" altLang="en-US" sz="9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286" name="사각형: 둥근 모서리 110"/>
          <p:cNvSpPr/>
          <p:nvPr/>
        </p:nvSpPr>
        <p:spPr>
          <a:xfrm>
            <a:off x="6574402" y="4836864"/>
            <a:ext cx="963562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메인메뉴로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287" name="사각형: 둥근 모서리 111"/>
          <p:cNvSpPr/>
          <p:nvPr/>
        </p:nvSpPr>
        <p:spPr>
          <a:xfrm>
            <a:off x="8216389" y="4836864"/>
            <a:ext cx="963562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메인메뉴로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288" name="직선 화살표 연결선 113"/>
          <p:cNvCxnSpPr>
            <a:stCxn id="278" idx="2"/>
            <a:endCxn id="286" idx="0"/>
          </p:cNvCxnSpPr>
          <p:nvPr/>
        </p:nvCxnSpPr>
        <p:spPr>
          <a:xfrm>
            <a:off x="7046350" y="4551722"/>
            <a:ext cx="9833" cy="285142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289" name="직선 화살표 연결선 115"/>
          <p:cNvCxnSpPr>
            <a:stCxn id="279" idx="2"/>
            <a:endCxn id="287" idx="0"/>
          </p:cNvCxnSpPr>
          <p:nvPr/>
        </p:nvCxnSpPr>
        <p:spPr>
          <a:xfrm>
            <a:off x="8698170" y="4551722"/>
            <a:ext cx="0" cy="285142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290" name="사각형: 둥근 모서리 116"/>
          <p:cNvSpPr/>
          <p:nvPr/>
        </p:nvSpPr>
        <p:spPr>
          <a:xfrm>
            <a:off x="10315576" y="2135449"/>
            <a:ext cx="963562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비밀번호찾기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291" name="사각형: 둥근 모서리 117"/>
          <p:cNvSpPr/>
          <p:nvPr/>
        </p:nvSpPr>
        <p:spPr>
          <a:xfrm>
            <a:off x="11146399" y="2998226"/>
            <a:ext cx="963562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학생빌번찾기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292" name="사각형: 둥근 모서리 118"/>
          <p:cNvSpPr/>
          <p:nvPr/>
        </p:nvSpPr>
        <p:spPr>
          <a:xfrm>
            <a:off x="9671564" y="2995770"/>
            <a:ext cx="963562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교직원빌번찾기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293" name="연결선: 꺾임 119"/>
          <p:cNvCxnSpPr>
            <a:stCxn id="290" idx="2"/>
            <a:endCxn id="291" idx="0"/>
          </p:cNvCxnSpPr>
          <p:nvPr/>
        </p:nvCxnSpPr>
        <p:spPr>
          <a:xfrm rot="16200000" flipH="1">
            <a:off x="10973109" y="2343154"/>
            <a:ext cx="479319" cy="83082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294" name="연결선: 꺾임 120"/>
          <p:cNvCxnSpPr>
            <a:stCxn id="290" idx="2"/>
            <a:endCxn id="292" idx="0"/>
          </p:cNvCxnSpPr>
          <p:nvPr/>
        </p:nvCxnSpPr>
        <p:spPr>
          <a:xfrm rot="5400000">
            <a:off x="10236920" y="2435332"/>
            <a:ext cx="476863" cy="644012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295" name="사각형: 둥근 모서리 121"/>
          <p:cNvSpPr/>
          <p:nvPr/>
        </p:nvSpPr>
        <p:spPr>
          <a:xfrm>
            <a:off x="9661731" y="4332956"/>
            <a:ext cx="963562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교직원빌번출력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296" name="사각형: 둥근 모서리 122"/>
          <p:cNvSpPr/>
          <p:nvPr/>
        </p:nvSpPr>
        <p:spPr>
          <a:xfrm>
            <a:off x="11060367" y="4332956"/>
            <a:ext cx="963562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학생빌번출력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297" name="직선 화살표 연결선 123"/>
          <p:cNvCxnSpPr>
            <a:stCxn id="292" idx="2"/>
          </p:cNvCxnSpPr>
          <p:nvPr/>
        </p:nvCxnSpPr>
        <p:spPr>
          <a:xfrm flipH="1">
            <a:off x="10143512" y="3379228"/>
            <a:ext cx="9833" cy="285135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298" name="직선 화살표 연결선 124"/>
          <p:cNvCxnSpPr>
            <a:stCxn id="301" idx="2"/>
            <a:endCxn id="295" idx="0"/>
          </p:cNvCxnSpPr>
          <p:nvPr/>
        </p:nvCxnSpPr>
        <p:spPr>
          <a:xfrm>
            <a:off x="10138595" y="4023238"/>
            <a:ext cx="4917" cy="309718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299" name="직선 화살표 연결선 125"/>
          <p:cNvCxnSpPr>
            <a:stCxn id="291" idx="2"/>
            <a:endCxn id="302" idx="0"/>
          </p:cNvCxnSpPr>
          <p:nvPr/>
        </p:nvCxnSpPr>
        <p:spPr>
          <a:xfrm flipH="1">
            <a:off x="11542149" y="3381684"/>
            <a:ext cx="86031" cy="231058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300" name="직선 화살표 연결선 126"/>
          <p:cNvCxnSpPr>
            <a:stCxn id="302" idx="2"/>
            <a:endCxn id="296" idx="0"/>
          </p:cNvCxnSpPr>
          <p:nvPr/>
        </p:nvCxnSpPr>
        <p:spPr>
          <a:xfrm flipH="1">
            <a:off x="11542148" y="3996200"/>
            <a:ext cx="1" cy="336756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301" name="순서도: 판단 127"/>
          <p:cNvSpPr/>
          <p:nvPr/>
        </p:nvSpPr>
        <p:spPr>
          <a:xfrm>
            <a:off x="9450337" y="3639780"/>
            <a:ext cx="1376516" cy="383458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교직원정보입력</a:t>
            </a:r>
            <a:endParaRPr kumimoji="0" lang="zh-CN" altLang="en-US" sz="9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302" name="순서도: 판단 128"/>
          <p:cNvSpPr/>
          <p:nvPr/>
        </p:nvSpPr>
        <p:spPr>
          <a:xfrm>
            <a:off x="10939922" y="3612742"/>
            <a:ext cx="1204453" cy="383458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학생정보입력</a:t>
            </a:r>
            <a:endParaRPr kumimoji="0" lang="zh-CN" altLang="en-US" sz="9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303" name="사각형: 둥근 모서리 129"/>
          <p:cNvSpPr/>
          <p:nvPr/>
        </p:nvSpPr>
        <p:spPr>
          <a:xfrm>
            <a:off x="9671564" y="5001556"/>
            <a:ext cx="963562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메인메뉴로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304" name="사각형: 둥근 모서리 130"/>
          <p:cNvSpPr/>
          <p:nvPr/>
        </p:nvSpPr>
        <p:spPr>
          <a:xfrm>
            <a:off x="11060367" y="5011384"/>
            <a:ext cx="963562" cy="383458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메인메뉴로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305" name="직선 화살표 연결선 131"/>
          <p:cNvCxnSpPr>
            <a:stCxn id="295" idx="2"/>
            <a:endCxn id="303" idx="0"/>
          </p:cNvCxnSpPr>
          <p:nvPr/>
        </p:nvCxnSpPr>
        <p:spPr>
          <a:xfrm>
            <a:off x="10143512" y="4716414"/>
            <a:ext cx="9833" cy="285142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306" name="직선 화살표 연결선 132"/>
          <p:cNvCxnSpPr>
            <a:stCxn id="296" idx="2"/>
            <a:endCxn id="304" idx="0"/>
          </p:cNvCxnSpPr>
          <p:nvPr/>
        </p:nvCxnSpPr>
        <p:spPr>
          <a:xfrm>
            <a:off x="11542148" y="4716414"/>
            <a:ext cx="0" cy="294970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307" name="연결선: 꺾임 137"/>
          <p:cNvCxnSpPr>
            <a:stCxn id="271" idx="2"/>
          </p:cNvCxnSpPr>
          <p:nvPr/>
        </p:nvCxnSpPr>
        <p:spPr>
          <a:xfrm rot="5400000">
            <a:off x="1843855" y="4366140"/>
            <a:ext cx="1787016" cy="134210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308" name="직선 화살표 연결선 139"/>
          <p:cNvCxnSpPr>
            <a:stCxn id="272" idx="2"/>
          </p:cNvCxnSpPr>
          <p:nvPr/>
        </p:nvCxnSpPr>
        <p:spPr>
          <a:xfrm>
            <a:off x="4834090" y="4143681"/>
            <a:ext cx="0" cy="1787017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309" name="직사각형 140"/>
          <p:cNvSpPr/>
          <p:nvPr/>
        </p:nvSpPr>
        <p:spPr>
          <a:xfrm>
            <a:off x="1407551" y="5930698"/>
            <a:ext cx="1342095" cy="427699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4ea72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교직원메뉴</a:t>
            </a:r>
            <a:endParaRPr kumimoji="0" lang="zh-CN" altLang="en-US" sz="18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310" name="직사각형 141"/>
          <p:cNvSpPr/>
          <p:nvPr/>
        </p:nvSpPr>
        <p:spPr>
          <a:xfrm>
            <a:off x="4143379" y="5930698"/>
            <a:ext cx="1342095" cy="427699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학생메뉴</a:t>
            </a:r>
            <a:endParaRPr kumimoji="0" lang="zh-CN" altLang="en-US" sz="18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02087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6688" y="137160"/>
            <a:ext cx="55305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8" y="383381"/>
            <a:ext cx="29819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  <a:latin typeface="Caladea"/>
              </a:rPr>
              <a:t>UseCase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FlowChart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1" name="순서도: 처리 3"/>
          <p:cNvSpPr/>
          <p:nvPr/>
        </p:nvSpPr>
        <p:spPr>
          <a:xfrm>
            <a:off x="5171460" y="1005444"/>
            <a:ext cx="1868129" cy="47194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4ea72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교직원</a:t>
            </a:r>
            <a:endParaRPr kumimoji="0" lang="zh-CN" altLang="en-US" sz="18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402" name="사각형: 둥근 모서리 4"/>
          <p:cNvSpPr/>
          <p:nvPr/>
        </p:nvSpPr>
        <p:spPr>
          <a:xfrm>
            <a:off x="8130970" y="1005444"/>
            <a:ext cx="1022555" cy="47194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로그아웃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403" name="직선 화살표 연결선 6"/>
          <p:cNvCxnSpPr>
            <a:stCxn id="401" idx="3"/>
            <a:endCxn id="402" idx="1"/>
          </p:cNvCxnSpPr>
          <p:nvPr/>
        </p:nvCxnSpPr>
        <p:spPr>
          <a:xfrm>
            <a:off x="7039589" y="1241419"/>
            <a:ext cx="1091381" cy="0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404" name="사각형: 둥근 모서리 7"/>
          <p:cNvSpPr/>
          <p:nvPr/>
        </p:nvSpPr>
        <p:spPr>
          <a:xfrm>
            <a:off x="212637" y="1477393"/>
            <a:ext cx="741106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개인정보수정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405" name="연결선: 꺾임 9"/>
          <p:cNvCxnSpPr>
            <a:stCxn id="401" idx="1"/>
            <a:endCxn id="404" idx="0"/>
          </p:cNvCxnSpPr>
          <p:nvPr/>
        </p:nvCxnSpPr>
        <p:spPr>
          <a:xfrm rot="10800000" flipV="1">
            <a:off x="583190" y="1241419"/>
            <a:ext cx="4588270" cy="235974"/>
          </a:xfrm>
          <a:prstGeom prst="bentConnector2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406" name="사각형: 둥근 모서리 11"/>
          <p:cNvSpPr/>
          <p:nvPr/>
        </p:nvSpPr>
        <p:spPr>
          <a:xfrm>
            <a:off x="212635" y="2166505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개인정보출력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407" name="직선 화살표 연결선 13"/>
          <p:cNvCxnSpPr>
            <a:stCxn id="404" idx="2"/>
            <a:endCxn id="406" idx="0"/>
          </p:cNvCxnSpPr>
          <p:nvPr/>
        </p:nvCxnSpPr>
        <p:spPr>
          <a:xfrm flipH="1">
            <a:off x="583189" y="1910012"/>
            <a:ext cx="1" cy="256493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408" name="사각형: 둥근 모서리 20"/>
          <p:cNvSpPr/>
          <p:nvPr/>
        </p:nvSpPr>
        <p:spPr>
          <a:xfrm>
            <a:off x="212635" y="2855617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비밀번호수정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409" name="사각형: 둥근 모서리 25"/>
          <p:cNvSpPr/>
          <p:nvPr/>
        </p:nvSpPr>
        <p:spPr>
          <a:xfrm>
            <a:off x="1491218" y="2855616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等线"/>
              </a:rPr>
              <a:t>Email</a:t>
            </a:r>
            <a:endParaRPr kumimoji="0" lang="en-US" altLang="ko-KR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等线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수정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410" name="사각형: 둥근 모서리 26"/>
          <p:cNvSpPr/>
          <p:nvPr/>
        </p:nvSpPr>
        <p:spPr>
          <a:xfrm>
            <a:off x="2757433" y="2855615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전화번호수정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411" name="사각형: 둥근 모서리 27"/>
          <p:cNvSpPr/>
          <p:nvPr/>
        </p:nvSpPr>
        <p:spPr>
          <a:xfrm>
            <a:off x="1163477" y="2166505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교직원메뉴로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412" name="직선 화살표 연결선 29"/>
          <p:cNvCxnSpPr>
            <a:stCxn id="406" idx="3"/>
            <a:endCxn id="411" idx="1"/>
          </p:cNvCxnSpPr>
          <p:nvPr/>
        </p:nvCxnSpPr>
        <p:spPr>
          <a:xfrm>
            <a:off x="953742" y="2382815"/>
            <a:ext cx="209735" cy="0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13" name="연결선: 꺾임 31"/>
          <p:cNvCxnSpPr>
            <a:stCxn id="406" idx="2"/>
            <a:endCxn id="410" idx="0"/>
          </p:cNvCxnSpPr>
          <p:nvPr/>
        </p:nvCxnSpPr>
        <p:spPr>
          <a:xfrm rot="16200000" flipH="1">
            <a:off x="1727343" y="1454970"/>
            <a:ext cx="256491" cy="254479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14" name="연결선: 꺾임 33"/>
          <p:cNvCxnSpPr>
            <a:stCxn id="406" idx="2"/>
            <a:endCxn id="409" idx="0"/>
          </p:cNvCxnSpPr>
          <p:nvPr/>
        </p:nvCxnSpPr>
        <p:spPr>
          <a:xfrm rot="16200000" flipH="1">
            <a:off x="1094234" y="2088078"/>
            <a:ext cx="256492" cy="127858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15" name="직선 화살표 연결선 35"/>
          <p:cNvCxnSpPr>
            <a:stCxn id="406" idx="2"/>
            <a:endCxn id="408" idx="0"/>
          </p:cNvCxnSpPr>
          <p:nvPr/>
        </p:nvCxnSpPr>
        <p:spPr>
          <a:xfrm>
            <a:off x="583189" y="2599124"/>
            <a:ext cx="0" cy="256493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416" name="순서도: 판단 40"/>
          <p:cNvSpPr/>
          <p:nvPr/>
        </p:nvSpPr>
        <p:spPr>
          <a:xfrm>
            <a:off x="48638" y="3453561"/>
            <a:ext cx="1069099" cy="815009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비번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입력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417" name="직선 화살표 연결선 44"/>
          <p:cNvCxnSpPr>
            <a:stCxn id="408" idx="2"/>
            <a:endCxn id="416" idx="0"/>
          </p:cNvCxnSpPr>
          <p:nvPr/>
        </p:nvCxnSpPr>
        <p:spPr>
          <a:xfrm flipH="1">
            <a:off x="583188" y="3288236"/>
            <a:ext cx="1" cy="165325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18" name="직선 화살표 연결선 46"/>
          <p:cNvCxnSpPr>
            <a:stCxn id="416" idx="2"/>
          </p:cNvCxnSpPr>
          <p:nvPr/>
        </p:nvCxnSpPr>
        <p:spPr>
          <a:xfrm flipH="1">
            <a:off x="583187" y="4268570"/>
            <a:ext cx="1" cy="286107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419" name="순서도: 판단 48"/>
          <p:cNvSpPr/>
          <p:nvPr/>
        </p:nvSpPr>
        <p:spPr>
          <a:xfrm>
            <a:off x="54113" y="4554677"/>
            <a:ext cx="1069099" cy="815009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수정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비번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입력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420" name="사각형: 둥근 모서리 49"/>
          <p:cNvSpPr/>
          <p:nvPr/>
        </p:nvSpPr>
        <p:spPr>
          <a:xfrm>
            <a:off x="212635" y="5751321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개인정보수정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421" name="직선 화살표 연결선 51"/>
          <p:cNvCxnSpPr>
            <a:stCxn id="419" idx="2"/>
            <a:endCxn id="420" idx="0"/>
          </p:cNvCxnSpPr>
          <p:nvPr/>
        </p:nvCxnSpPr>
        <p:spPr>
          <a:xfrm flipH="1">
            <a:off x="583189" y="5369686"/>
            <a:ext cx="5474" cy="381635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422" name="순서도: 판단 53"/>
          <p:cNvSpPr/>
          <p:nvPr/>
        </p:nvSpPr>
        <p:spPr>
          <a:xfrm>
            <a:off x="1326512" y="3453561"/>
            <a:ext cx="1069099" cy="815009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等线"/>
              </a:rPr>
              <a:t>email</a:t>
            </a:r>
            <a:endParaRPr kumimoji="0" lang="en-US" altLang="ko-KR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等线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입력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423" name="직선 화살표 연결선 54"/>
          <p:cNvCxnSpPr>
            <a:stCxn id="422" idx="2"/>
          </p:cNvCxnSpPr>
          <p:nvPr/>
        </p:nvCxnSpPr>
        <p:spPr>
          <a:xfrm flipH="1">
            <a:off x="1861061" y="4268570"/>
            <a:ext cx="1" cy="286107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424" name="순서도: 판단 55"/>
          <p:cNvSpPr/>
          <p:nvPr/>
        </p:nvSpPr>
        <p:spPr>
          <a:xfrm>
            <a:off x="1331987" y="4554677"/>
            <a:ext cx="1069099" cy="815009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수정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等线"/>
              </a:rPr>
              <a:t>email</a:t>
            </a:r>
            <a:endParaRPr kumimoji="0" lang="en-US" altLang="ko-KR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等线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입력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425" name="사각형: 둥근 모서리 56"/>
          <p:cNvSpPr/>
          <p:nvPr/>
        </p:nvSpPr>
        <p:spPr>
          <a:xfrm>
            <a:off x="1490509" y="5751321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개인정보수정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426" name="직선 화살표 연결선 57"/>
          <p:cNvCxnSpPr>
            <a:stCxn id="424" idx="2"/>
            <a:endCxn id="425" idx="0"/>
          </p:cNvCxnSpPr>
          <p:nvPr/>
        </p:nvCxnSpPr>
        <p:spPr>
          <a:xfrm flipH="1">
            <a:off x="1861063" y="5369686"/>
            <a:ext cx="5474" cy="381635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427" name="순서도: 판단 58"/>
          <p:cNvSpPr/>
          <p:nvPr/>
        </p:nvSpPr>
        <p:spPr>
          <a:xfrm>
            <a:off x="2593437" y="3453560"/>
            <a:ext cx="1069099" cy="815009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전화번호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입력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428" name="직선 화살표 연결선 59"/>
          <p:cNvCxnSpPr>
            <a:stCxn id="427" idx="2"/>
          </p:cNvCxnSpPr>
          <p:nvPr/>
        </p:nvCxnSpPr>
        <p:spPr>
          <a:xfrm flipH="1">
            <a:off x="3127986" y="4268569"/>
            <a:ext cx="1" cy="286107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429" name="순서도: 판단 60"/>
          <p:cNvSpPr/>
          <p:nvPr/>
        </p:nvSpPr>
        <p:spPr>
          <a:xfrm>
            <a:off x="2598912" y="4554676"/>
            <a:ext cx="1069099" cy="815009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수정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전화번호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입력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430" name="사각형: 둥근 모서리 61"/>
          <p:cNvSpPr/>
          <p:nvPr/>
        </p:nvSpPr>
        <p:spPr>
          <a:xfrm>
            <a:off x="2757434" y="5751320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개인정보수정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431" name="직선 화살표 연결선 62"/>
          <p:cNvCxnSpPr>
            <a:stCxn id="429" idx="2"/>
            <a:endCxn id="430" idx="0"/>
          </p:cNvCxnSpPr>
          <p:nvPr/>
        </p:nvCxnSpPr>
        <p:spPr>
          <a:xfrm flipH="1">
            <a:off x="3127988" y="5369685"/>
            <a:ext cx="5474" cy="381635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32" name="직선 화살표 연결선 64"/>
          <p:cNvCxnSpPr>
            <a:stCxn id="409" idx="2"/>
            <a:endCxn id="422" idx="0"/>
          </p:cNvCxnSpPr>
          <p:nvPr/>
        </p:nvCxnSpPr>
        <p:spPr>
          <a:xfrm flipH="1">
            <a:off x="1861062" y="3288235"/>
            <a:ext cx="710" cy="165326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33" name="직선 화살표 연결선 66"/>
          <p:cNvCxnSpPr>
            <a:stCxn id="410" idx="2"/>
            <a:endCxn id="427" idx="0"/>
          </p:cNvCxnSpPr>
          <p:nvPr/>
        </p:nvCxnSpPr>
        <p:spPr>
          <a:xfrm>
            <a:off x="3127987" y="3288234"/>
            <a:ext cx="0" cy="165326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434" name="사각형: 둥근 모서리 72"/>
          <p:cNvSpPr/>
          <p:nvPr/>
        </p:nvSpPr>
        <p:spPr>
          <a:xfrm>
            <a:off x="3801250" y="1497058"/>
            <a:ext cx="741106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개인정보조회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435" name="사각형: 둥근 모서리 75"/>
          <p:cNvSpPr/>
          <p:nvPr/>
        </p:nvSpPr>
        <p:spPr>
          <a:xfrm>
            <a:off x="2818278" y="1497057"/>
            <a:ext cx="741106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개인정보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출력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436" name="사각형: 둥근 모서리 76"/>
          <p:cNvSpPr/>
          <p:nvPr/>
        </p:nvSpPr>
        <p:spPr>
          <a:xfrm>
            <a:off x="1818621" y="1501115"/>
            <a:ext cx="741106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교직원메뉴로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437" name="직선 화살표 연결선 78"/>
          <p:cNvCxnSpPr>
            <a:stCxn id="434" idx="1"/>
            <a:endCxn id="435" idx="3"/>
          </p:cNvCxnSpPr>
          <p:nvPr/>
        </p:nvCxnSpPr>
        <p:spPr>
          <a:xfrm flipH="1" flipV="1">
            <a:off x="3559384" y="1713367"/>
            <a:ext cx="241866" cy="1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38" name="직선 화살표 연결선 80"/>
          <p:cNvCxnSpPr>
            <a:stCxn id="435" idx="1"/>
            <a:endCxn id="436" idx="3"/>
          </p:cNvCxnSpPr>
          <p:nvPr/>
        </p:nvCxnSpPr>
        <p:spPr>
          <a:xfrm flipH="1">
            <a:off x="2559727" y="1713367"/>
            <a:ext cx="258551" cy="4058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39" name="연결선: 꺾임 82"/>
          <p:cNvCxnSpPr>
            <a:stCxn id="401" idx="2"/>
            <a:endCxn id="434" idx="3"/>
          </p:cNvCxnSpPr>
          <p:nvPr/>
        </p:nvCxnSpPr>
        <p:spPr>
          <a:xfrm rot="5400000">
            <a:off x="5205954" y="813796"/>
            <a:ext cx="235975" cy="1563169"/>
          </a:xfrm>
          <a:prstGeom prst="bentConnector2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440" name="사각형: 둥근 모서리 84"/>
          <p:cNvSpPr/>
          <p:nvPr/>
        </p:nvSpPr>
        <p:spPr>
          <a:xfrm>
            <a:off x="9668221" y="1005444"/>
            <a:ext cx="1022555" cy="47194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메인메뉴로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441" name="직선 화살표 연결선 86"/>
          <p:cNvCxnSpPr>
            <a:stCxn id="402" idx="3"/>
            <a:endCxn id="440" idx="1"/>
          </p:cNvCxnSpPr>
          <p:nvPr/>
        </p:nvCxnSpPr>
        <p:spPr>
          <a:xfrm>
            <a:off x="9153526" y="1241419"/>
            <a:ext cx="514695" cy="0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442" name="사각형: 둥근 모서리 87"/>
          <p:cNvSpPr/>
          <p:nvPr/>
        </p:nvSpPr>
        <p:spPr>
          <a:xfrm>
            <a:off x="4582835" y="2185317"/>
            <a:ext cx="741106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성적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기입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443" name="연결선: 꺾임 89"/>
          <p:cNvCxnSpPr>
            <a:stCxn id="401" idx="2"/>
            <a:endCxn id="442" idx="0"/>
          </p:cNvCxnSpPr>
          <p:nvPr/>
        </p:nvCxnSpPr>
        <p:spPr>
          <a:xfrm rot="5400000">
            <a:off x="5175495" y="1255287"/>
            <a:ext cx="707924" cy="115213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444" name="순서도: 판단 90"/>
          <p:cNvSpPr/>
          <p:nvPr/>
        </p:nvSpPr>
        <p:spPr>
          <a:xfrm>
            <a:off x="4267590" y="2947833"/>
            <a:ext cx="1371595" cy="491615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학생이름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等线"/>
              </a:rPr>
              <a:t>/ID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입력</a:t>
            </a:r>
            <a:endParaRPr kumimoji="0" lang="zh-CN" altLang="en-US" sz="9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445" name="순서도: 판단 91"/>
          <p:cNvSpPr/>
          <p:nvPr/>
        </p:nvSpPr>
        <p:spPr>
          <a:xfrm>
            <a:off x="4267589" y="3663863"/>
            <a:ext cx="1371595" cy="491615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과목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等线"/>
              </a:rPr>
              <a:t>/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성적입력</a:t>
            </a:r>
            <a:endParaRPr kumimoji="0" lang="zh-CN" altLang="en-US" sz="9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446" name="사각형: 둥근 모서리 92"/>
          <p:cNvSpPr/>
          <p:nvPr/>
        </p:nvSpPr>
        <p:spPr>
          <a:xfrm>
            <a:off x="5529457" y="2185317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교직원메뉴로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447" name="직선 화살표 연결선 94"/>
          <p:cNvCxnSpPr>
            <a:stCxn id="442" idx="3"/>
            <a:endCxn id="446" idx="1"/>
          </p:cNvCxnSpPr>
          <p:nvPr/>
        </p:nvCxnSpPr>
        <p:spPr>
          <a:xfrm>
            <a:off x="5323941" y="2401627"/>
            <a:ext cx="205516" cy="0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48" name="직선 화살표 연결선 96"/>
          <p:cNvCxnSpPr>
            <a:stCxn id="442" idx="2"/>
            <a:endCxn id="444" idx="0"/>
          </p:cNvCxnSpPr>
          <p:nvPr/>
        </p:nvCxnSpPr>
        <p:spPr>
          <a:xfrm>
            <a:off x="4953388" y="2617936"/>
            <a:ext cx="0" cy="329897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49" name="직선 화살표 연결선 98"/>
          <p:cNvCxnSpPr>
            <a:stCxn id="444" idx="2"/>
            <a:endCxn id="445" idx="0"/>
          </p:cNvCxnSpPr>
          <p:nvPr/>
        </p:nvCxnSpPr>
        <p:spPr>
          <a:xfrm flipH="1">
            <a:off x="4953387" y="3439448"/>
            <a:ext cx="1" cy="224415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450" name="사각형: 둥근 모서리 99"/>
          <p:cNvSpPr/>
          <p:nvPr/>
        </p:nvSpPr>
        <p:spPr>
          <a:xfrm>
            <a:off x="4582835" y="4379893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교직원메뉴로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451" name="직선 화살표 연결선 101"/>
          <p:cNvCxnSpPr>
            <a:stCxn id="445" idx="2"/>
            <a:endCxn id="450" idx="0"/>
          </p:cNvCxnSpPr>
          <p:nvPr/>
        </p:nvCxnSpPr>
        <p:spPr>
          <a:xfrm>
            <a:off x="4953387" y="4155478"/>
            <a:ext cx="2" cy="224415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452" name="사각형: 둥근 모서리 103"/>
          <p:cNvSpPr/>
          <p:nvPr/>
        </p:nvSpPr>
        <p:spPr>
          <a:xfrm>
            <a:off x="6765809" y="2185317"/>
            <a:ext cx="741106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성적수정</a:t>
            </a:r>
            <a:endParaRPr kumimoji="0" lang="en-US" altLang="ko-KR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等线"/>
            </a:endParaRPr>
          </a:p>
        </p:txBody>
      </p:sp>
      <p:sp>
        <p:nvSpPr>
          <p:cNvPr id="453" name="순서도: 판단 104"/>
          <p:cNvSpPr/>
          <p:nvPr/>
        </p:nvSpPr>
        <p:spPr>
          <a:xfrm>
            <a:off x="6450564" y="2947833"/>
            <a:ext cx="1371595" cy="491615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학생이름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等线"/>
              </a:rPr>
              <a:t>/ID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입력</a:t>
            </a:r>
            <a:endParaRPr kumimoji="0" lang="zh-CN" altLang="en-US" sz="9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454" name="순서도: 판단 105"/>
          <p:cNvSpPr/>
          <p:nvPr/>
        </p:nvSpPr>
        <p:spPr>
          <a:xfrm>
            <a:off x="6450563" y="3663863"/>
            <a:ext cx="1371595" cy="491615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과목입력</a:t>
            </a:r>
            <a:endParaRPr kumimoji="0" lang="zh-CN" altLang="en-US" sz="9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455" name="사각형: 둥근 모서리 106"/>
          <p:cNvSpPr/>
          <p:nvPr/>
        </p:nvSpPr>
        <p:spPr>
          <a:xfrm>
            <a:off x="7712431" y="2185317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교직원메뉴로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456" name="직선 화살표 연결선 107"/>
          <p:cNvCxnSpPr>
            <a:stCxn id="452" idx="3"/>
            <a:endCxn id="455" idx="1"/>
          </p:cNvCxnSpPr>
          <p:nvPr/>
        </p:nvCxnSpPr>
        <p:spPr>
          <a:xfrm>
            <a:off x="7506915" y="2401627"/>
            <a:ext cx="205516" cy="0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57" name="직선 화살표 연결선 108"/>
          <p:cNvCxnSpPr>
            <a:stCxn id="452" idx="2"/>
            <a:endCxn id="453" idx="0"/>
          </p:cNvCxnSpPr>
          <p:nvPr/>
        </p:nvCxnSpPr>
        <p:spPr>
          <a:xfrm>
            <a:off x="7136362" y="2617936"/>
            <a:ext cx="0" cy="329897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58" name="직선 화살표 연결선 109"/>
          <p:cNvCxnSpPr>
            <a:stCxn id="453" idx="2"/>
            <a:endCxn id="454" idx="0"/>
          </p:cNvCxnSpPr>
          <p:nvPr/>
        </p:nvCxnSpPr>
        <p:spPr>
          <a:xfrm flipH="1">
            <a:off x="7136361" y="3439448"/>
            <a:ext cx="1" cy="224415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59" name="직선 화살표 연결선 111"/>
          <p:cNvCxnSpPr>
            <a:stCxn id="454" idx="2"/>
            <a:endCxn id="461" idx="0"/>
          </p:cNvCxnSpPr>
          <p:nvPr/>
        </p:nvCxnSpPr>
        <p:spPr>
          <a:xfrm flipH="1">
            <a:off x="7136360" y="4155478"/>
            <a:ext cx="1" cy="212842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60" name="연결선: 꺾임 113"/>
          <p:cNvCxnSpPr>
            <a:stCxn id="401" idx="2"/>
            <a:endCxn id="452" idx="0"/>
          </p:cNvCxnSpPr>
          <p:nvPr/>
        </p:nvCxnSpPr>
        <p:spPr>
          <a:xfrm rot="16200000" flipH="1">
            <a:off x="6266981" y="1315936"/>
            <a:ext cx="707924" cy="103083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461" name="순서도: 판단 114"/>
          <p:cNvSpPr/>
          <p:nvPr/>
        </p:nvSpPr>
        <p:spPr>
          <a:xfrm>
            <a:off x="6450562" y="4368320"/>
            <a:ext cx="1371595" cy="491615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성적수정</a:t>
            </a:r>
            <a:endParaRPr kumimoji="0" lang="zh-CN" altLang="en-US" sz="9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462" name="사각형: 둥근 모서리 117"/>
          <p:cNvSpPr/>
          <p:nvPr/>
        </p:nvSpPr>
        <p:spPr>
          <a:xfrm>
            <a:off x="6765809" y="5101373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교직원메뉴로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463" name="직선 화살표 연결선 119"/>
          <p:cNvCxnSpPr>
            <a:stCxn id="461" idx="2"/>
            <a:endCxn id="462" idx="0"/>
          </p:cNvCxnSpPr>
          <p:nvPr/>
        </p:nvCxnSpPr>
        <p:spPr>
          <a:xfrm>
            <a:off x="7136360" y="4859935"/>
            <a:ext cx="3" cy="241438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464" name="사각형: 둥근 모서리 120"/>
          <p:cNvSpPr/>
          <p:nvPr/>
        </p:nvSpPr>
        <p:spPr>
          <a:xfrm>
            <a:off x="10320223" y="2166504"/>
            <a:ext cx="741106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출석관리</a:t>
            </a:r>
            <a:endParaRPr kumimoji="0" lang="en-US" altLang="ko-KR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等线"/>
            </a:endParaRPr>
          </a:p>
        </p:txBody>
      </p:sp>
      <p:sp>
        <p:nvSpPr>
          <p:cNvPr id="465" name="사각형: 둥근 모서리 121"/>
          <p:cNvSpPr/>
          <p:nvPr/>
        </p:nvSpPr>
        <p:spPr>
          <a:xfrm>
            <a:off x="8782973" y="3028200"/>
            <a:ext cx="741106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출석기입</a:t>
            </a:r>
            <a:endParaRPr kumimoji="0" lang="en-US" altLang="ko-KR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等线"/>
            </a:endParaRPr>
          </a:p>
        </p:txBody>
      </p:sp>
      <p:sp>
        <p:nvSpPr>
          <p:cNvPr id="466" name="사각형: 둥근 모서리 122"/>
          <p:cNvSpPr/>
          <p:nvPr/>
        </p:nvSpPr>
        <p:spPr>
          <a:xfrm>
            <a:off x="11257310" y="3039796"/>
            <a:ext cx="741106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출석수정</a:t>
            </a:r>
            <a:endParaRPr kumimoji="0" lang="en-US" altLang="ko-KR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等线"/>
            </a:endParaRPr>
          </a:p>
        </p:txBody>
      </p:sp>
      <p:cxnSp>
        <p:nvCxnSpPr>
          <p:cNvPr id="467" name="연결선: 꺾임 124"/>
          <p:cNvCxnSpPr>
            <a:stCxn id="401" idx="2"/>
            <a:endCxn id="464" idx="0"/>
          </p:cNvCxnSpPr>
          <p:nvPr/>
        </p:nvCxnSpPr>
        <p:spPr>
          <a:xfrm rot="16200000" flipH="1">
            <a:off x="8053596" y="-470676"/>
            <a:ext cx="689111" cy="458525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68" name="연결선: 꺾임 126"/>
          <p:cNvCxnSpPr>
            <a:stCxn id="464" idx="2"/>
            <a:endCxn id="465" idx="0"/>
          </p:cNvCxnSpPr>
          <p:nvPr/>
        </p:nvCxnSpPr>
        <p:spPr>
          <a:xfrm rot="5400000">
            <a:off x="9707613" y="2045036"/>
            <a:ext cx="429077" cy="153725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69" name="연결선: 꺾임 128"/>
          <p:cNvCxnSpPr>
            <a:stCxn id="464" idx="2"/>
            <a:endCxn id="466" idx="0"/>
          </p:cNvCxnSpPr>
          <p:nvPr/>
        </p:nvCxnSpPr>
        <p:spPr>
          <a:xfrm rot="16200000" flipH="1">
            <a:off x="10938983" y="2350915"/>
            <a:ext cx="440673" cy="93708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470" name="순서도: 판단 129"/>
          <p:cNvSpPr/>
          <p:nvPr/>
        </p:nvSpPr>
        <p:spPr>
          <a:xfrm>
            <a:off x="8467728" y="3663863"/>
            <a:ext cx="1371595" cy="491615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학생이름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等线"/>
              </a:rPr>
              <a:t>/ID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입력</a:t>
            </a:r>
            <a:endParaRPr kumimoji="0" lang="zh-CN" altLang="en-US" sz="9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471" name="사각형: 둥근 모서리 132"/>
          <p:cNvSpPr/>
          <p:nvPr/>
        </p:nvSpPr>
        <p:spPr>
          <a:xfrm>
            <a:off x="10084974" y="3193640"/>
            <a:ext cx="741106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출석관리메뉴로</a:t>
            </a:r>
            <a:endParaRPr kumimoji="0" lang="en-US" altLang="ko-KR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等线"/>
            </a:endParaRPr>
          </a:p>
        </p:txBody>
      </p:sp>
      <p:sp>
        <p:nvSpPr>
          <p:cNvPr id="472" name="사각형: 둥근 모서리 134"/>
          <p:cNvSpPr/>
          <p:nvPr/>
        </p:nvSpPr>
        <p:spPr>
          <a:xfrm>
            <a:off x="9249682" y="2148374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교직원메뉴로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473" name="직선 화살표 연결선 136"/>
          <p:cNvCxnSpPr>
            <a:stCxn id="464" idx="1"/>
            <a:endCxn id="472" idx="3"/>
          </p:cNvCxnSpPr>
          <p:nvPr/>
        </p:nvCxnSpPr>
        <p:spPr>
          <a:xfrm flipH="1" flipV="1">
            <a:off x="9990789" y="2364684"/>
            <a:ext cx="329434" cy="18130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74" name="직선 화살표 연결선 138"/>
          <p:cNvCxnSpPr>
            <a:stCxn id="465" idx="3"/>
            <a:endCxn id="471" idx="1"/>
          </p:cNvCxnSpPr>
          <p:nvPr/>
        </p:nvCxnSpPr>
        <p:spPr>
          <a:xfrm>
            <a:off x="9524079" y="3244510"/>
            <a:ext cx="560895" cy="165440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75" name="직선 화살표 연결선 140"/>
          <p:cNvCxnSpPr>
            <a:stCxn id="466" idx="1"/>
            <a:endCxn id="471" idx="3"/>
          </p:cNvCxnSpPr>
          <p:nvPr/>
        </p:nvCxnSpPr>
        <p:spPr>
          <a:xfrm flipH="1">
            <a:off x="10826080" y="3256106"/>
            <a:ext cx="431230" cy="153844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476" name="순서도: 판단 141"/>
          <p:cNvSpPr/>
          <p:nvPr/>
        </p:nvSpPr>
        <p:spPr>
          <a:xfrm>
            <a:off x="10698575" y="3701986"/>
            <a:ext cx="1371595" cy="491615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학생이름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等线"/>
              </a:rPr>
              <a:t>/ID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입력</a:t>
            </a:r>
            <a:endParaRPr kumimoji="0" lang="zh-CN" altLang="en-US" sz="9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477" name="순서도: 판단 142"/>
          <p:cNvSpPr/>
          <p:nvPr/>
        </p:nvSpPr>
        <p:spPr>
          <a:xfrm>
            <a:off x="8467728" y="5161222"/>
            <a:ext cx="1371595" cy="491615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等线"/>
              </a:rPr>
              <a:t>1~12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추차출석입력</a:t>
            </a:r>
            <a:endParaRPr kumimoji="0" lang="zh-CN" altLang="en-US" sz="9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478" name="순서도: 판단 143"/>
          <p:cNvSpPr/>
          <p:nvPr/>
        </p:nvSpPr>
        <p:spPr>
          <a:xfrm>
            <a:off x="10690776" y="5161222"/>
            <a:ext cx="1371595" cy="491615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等线"/>
              </a:rPr>
              <a:t>X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주차입력밎수정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等线"/>
              </a:rPr>
              <a:t>(while)</a:t>
            </a:r>
            <a:endParaRPr kumimoji="0" lang="zh-CN" altLang="en-US" sz="9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479" name="순서도: 판단 144"/>
          <p:cNvSpPr/>
          <p:nvPr/>
        </p:nvSpPr>
        <p:spPr>
          <a:xfrm>
            <a:off x="8467727" y="4350394"/>
            <a:ext cx="1371595" cy="491615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출석상태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等线"/>
              </a:rPr>
              <a:t>X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확인</a:t>
            </a:r>
            <a:endParaRPr kumimoji="0" lang="zh-CN" altLang="en-US" sz="9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480" name="순서도: 판단 145"/>
          <p:cNvSpPr/>
          <p:nvPr/>
        </p:nvSpPr>
        <p:spPr>
          <a:xfrm>
            <a:off x="10698575" y="4411622"/>
            <a:ext cx="1371595" cy="491615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출석상태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等线"/>
              </a:rPr>
              <a:t>O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확인</a:t>
            </a:r>
            <a:endParaRPr kumimoji="0" lang="zh-CN" altLang="en-US" sz="9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481" name="직선 화살표 연결선 147"/>
          <p:cNvCxnSpPr>
            <a:stCxn id="470" idx="2"/>
            <a:endCxn id="479" idx="0"/>
          </p:cNvCxnSpPr>
          <p:nvPr/>
        </p:nvCxnSpPr>
        <p:spPr>
          <a:xfrm flipH="1">
            <a:off x="9153525" y="4155478"/>
            <a:ext cx="1" cy="194916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82" name="직선 화살표 연결선 149"/>
          <p:cNvCxnSpPr>
            <a:stCxn id="479" idx="2"/>
            <a:endCxn id="477" idx="0"/>
          </p:cNvCxnSpPr>
          <p:nvPr/>
        </p:nvCxnSpPr>
        <p:spPr>
          <a:xfrm>
            <a:off x="9153525" y="4842009"/>
            <a:ext cx="1" cy="319213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83" name="직선 화살표 연결선 151"/>
          <p:cNvCxnSpPr>
            <a:stCxn id="466" idx="2"/>
            <a:endCxn id="476" idx="0"/>
          </p:cNvCxnSpPr>
          <p:nvPr/>
        </p:nvCxnSpPr>
        <p:spPr>
          <a:xfrm flipH="1">
            <a:off x="11384373" y="3472415"/>
            <a:ext cx="243490" cy="229571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84" name="직선 화살표 연결선 153"/>
          <p:cNvCxnSpPr>
            <a:stCxn id="465" idx="2"/>
            <a:endCxn id="470" idx="0"/>
          </p:cNvCxnSpPr>
          <p:nvPr/>
        </p:nvCxnSpPr>
        <p:spPr>
          <a:xfrm>
            <a:off x="9153526" y="3460819"/>
            <a:ext cx="0" cy="203044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85" name="직선 화살표 연결선 155"/>
          <p:cNvCxnSpPr>
            <a:stCxn id="476" idx="2"/>
            <a:endCxn id="480" idx="0"/>
          </p:cNvCxnSpPr>
          <p:nvPr/>
        </p:nvCxnSpPr>
        <p:spPr>
          <a:xfrm>
            <a:off x="11384373" y="4193601"/>
            <a:ext cx="0" cy="218021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86" name="직선 화살표 연결선 157"/>
          <p:cNvCxnSpPr>
            <a:stCxn id="480" idx="2"/>
            <a:endCxn id="478" idx="0"/>
          </p:cNvCxnSpPr>
          <p:nvPr/>
        </p:nvCxnSpPr>
        <p:spPr>
          <a:xfrm flipH="1">
            <a:off x="11376574" y="4903237"/>
            <a:ext cx="7799" cy="257985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487" name="TextBox 161"/>
          <p:cNvSpPr txBox="1"/>
          <p:nvPr/>
        </p:nvSpPr>
        <p:spPr>
          <a:xfrm>
            <a:off x="11334779" y="5751320"/>
            <a:ext cx="5861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zh-CN" sz="8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等线"/>
                <a:cs typeface="等线"/>
              </a:rPr>
              <a:t>break</a:t>
            </a:r>
            <a:endParaRPr kumimoji="0" lang="zh-CN" altLang="en-US" sz="8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489" name="연결선: 꺾임 164"/>
          <p:cNvCxnSpPr>
            <a:stCxn id="478" idx="2"/>
            <a:endCxn id="488" idx="0"/>
          </p:cNvCxnSpPr>
          <p:nvPr/>
        </p:nvCxnSpPr>
        <p:spPr>
          <a:xfrm rot="5400000">
            <a:off x="10465096" y="5397617"/>
            <a:ext cx="656259" cy="116669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490" name="연결선: 꺾임 166"/>
          <p:cNvCxnSpPr>
            <a:stCxn id="477" idx="2"/>
            <a:endCxn id="488" idx="0"/>
          </p:cNvCxnSpPr>
          <p:nvPr/>
        </p:nvCxnSpPr>
        <p:spPr>
          <a:xfrm rot="16200000" flipH="1">
            <a:off x="9353572" y="5452791"/>
            <a:ext cx="656259" cy="105635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5" name="직사각형 4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8" name="사각형: 둥근 모서리 162"/>
          <p:cNvSpPr/>
          <p:nvPr/>
        </p:nvSpPr>
        <p:spPr>
          <a:xfrm>
            <a:off x="9839323" y="6309096"/>
            <a:ext cx="741106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출석관리메뉴로</a:t>
            </a:r>
            <a:endParaRPr kumimoji="0" lang="en-US" altLang="ko-KR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等线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6688" y="137160"/>
            <a:ext cx="55305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8" y="383381"/>
            <a:ext cx="29819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  <a:latin typeface="Caladea"/>
              </a:rPr>
              <a:t>UseCase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FlowChart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8" name="순서도: 처리 91"/>
          <p:cNvSpPr/>
          <p:nvPr/>
        </p:nvSpPr>
        <p:spPr>
          <a:xfrm>
            <a:off x="5476260" y="980882"/>
            <a:ext cx="1868129" cy="47194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학생</a:t>
            </a:r>
            <a:endParaRPr kumimoji="0" lang="zh-CN" altLang="en-US" sz="18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639" name="사각형: 둥근 모서리 92"/>
          <p:cNvSpPr/>
          <p:nvPr/>
        </p:nvSpPr>
        <p:spPr>
          <a:xfrm>
            <a:off x="8435770" y="980882"/>
            <a:ext cx="1022555" cy="47194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로그아웃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640" name="직선 화살표 연결선 93"/>
          <p:cNvCxnSpPr>
            <a:stCxn id="638" idx="3"/>
            <a:endCxn id="639" idx="1"/>
          </p:cNvCxnSpPr>
          <p:nvPr/>
        </p:nvCxnSpPr>
        <p:spPr>
          <a:xfrm>
            <a:off x="7344389" y="1216858"/>
            <a:ext cx="1091381" cy="0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641" name="사각형: 둥근 모서리 94"/>
          <p:cNvSpPr/>
          <p:nvPr/>
        </p:nvSpPr>
        <p:spPr>
          <a:xfrm>
            <a:off x="517437" y="1452832"/>
            <a:ext cx="741106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개인정보수정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642" name="연결선: 꺾임 95"/>
          <p:cNvCxnSpPr>
            <a:stCxn id="638" idx="1"/>
            <a:endCxn id="641" idx="0"/>
          </p:cNvCxnSpPr>
          <p:nvPr/>
        </p:nvCxnSpPr>
        <p:spPr>
          <a:xfrm rot="10800000" flipV="1">
            <a:off x="887990" y="1216858"/>
            <a:ext cx="4588270" cy="235974"/>
          </a:xfrm>
          <a:prstGeom prst="bentConnector2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643" name="사각형: 둥근 모서리 96"/>
          <p:cNvSpPr/>
          <p:nvPr/>
        </p:nvSpPr>
        <p:spPr>
          <a:xfrm>
            <a:off x="517435" y="2141944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개인정보출력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644" name="직선 화살표 연결선 97"/>
          <p:cNvCxnSpPr>
            <a:stCxn id="641" idx="2"/>
            <a:endCxn id="643" idx="0"/>
          </p:cNvCxnSpPr>
          <p:nvPr/>
        </p:nvCxnSpPr>
        <p:spPr>
          <a:xfrm flipH="1">
            <a:off x="887989" y="1885451"/>
            <a:ext cx="1" cy="256493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645" name="사각형: 둥근 모서리 98"/>
          <p:cNvSpPr/>
          <p:nvPr/>
        </p:nvSpPr>
        <p:spPr>
          <a:xfrm>
            <a:off x="517435" y="2831056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비밀번호수정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646" name="사각형: 둥근 모서리 99"/>
          <p:cNvSpPr/>
          <p:nvPr/>
        </p:nvSpPr>
        <p:spPr>
          <a:xfrm>
            <a:off x="1796018" y="2831055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等线"/>
              </a:rPr>
              <a:t>Email</a:t>
            </a:r>
            <a:endParaRPr kumimoji="0" lang="en-US" altLang="ko-KR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等线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수정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647" name="사각형: 둥근 모서리 100"/>
          <p:cNvSpPr/>
          <p:nvPr/>
        </p:nvSpPr>
        <p:spPr>
          <a:xfrm>
            <a:off x="3062233" y="2831054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전화번호수정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648" name="사각형: 둥근 모서리 101"/>
          <p:cNvSpPr/>
          <p:nvPr/>
        </p:nvSpPr>
        <p:spPr>
          <a:xfrm>
            <a:off x="1468277" y="2141944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학생메뉴로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649" name="직선 화살표 연결선 102"/>
          <p:cNvCxnSpPr>
            <a:stCxn id="643" idx="3"/>
            <a:endCxn id="648" idx="1"/>
          </p:cNvCxnSpPr>
          <p:nvPr/>
        </p:nvCxnSpPr>
        <p:spPr>
          <a:xfrm>
            <a:off x="1258542" y="2358254"/>
            <a:ext cx="209735" cy="0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650" name="연결선: 꺾임 103"/>
          <p:cNvCxnSpPr>
            <a:stCxn id="643" idx="2"/>
            <a:endCxn id="647" idx="0"/>
          </p:cNvCxnSpPr>
          <p:nvPr/>
        </p:nvCxnSpPr>
        <p:spPr>
          <a:xfrm rot="16200000" flipH="1">
            <a:off x="2032143" y="1430409"/>
            <a:ext cx="256491" cy="254479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651" name="연결선: 꺾임 104"/>
          <p:cNvCxnSpPr>
            <a:stCxn id="643" idx="2"/>
            <a:endCxn id="646" idx="0"/>
          </p:cNvCxnSpPr>
          <p:nvPr/>
        </p:nvCxnSpPr>
        <p:spPr>
          <a:xfrm rot="16200000" flipH="1">
            <a:off x="1399034" y="2063517"/>
            <a:ext cx="256492" cy="127858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652" name="직선 화살표 연결선 105"/>
          <p:cNvCxnSpPr>
            <a:stCxn id="643" idx="2"/>
            <a:endCxn id="645" idx="0"/>
          </p:cNvCxnSpPr>
          <p:nvPr/>
        </p:nvCxnSpPr>
        <p:spPr>
          <a:xfrm>
            <a:off x="887989" y="2574563"/>
            <a:ext cx="0" cy="256493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653" name="순서도: 판단 106"/>
          <p:cNvSpPr/>
          <p:nvPr/>
        </p:nvSpPr>
        <p:spPr>
          <a:xfrm>
            <a:off x="353438" y="3429000"/>
            <a:ext cx="1069099" cy="815009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비번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입력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654" name="직선 화살표 연결선 107"/>
          <p:cNvCxnSpPr>
            <a:stCxn id="645" idx="2"/>
            <a:endCxn id="653" idx="0"/>
          </p:cNvCxnSpPr>
          <p:nvPr/>
        </p:nvCxnSpPr>
        <p:spPr>
          <a:xfrm flipH="1">
            <a:off x="887988" y="3263675"/>
            <a:ext cx="1" cy="165325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655" name="직선 화살표 연결선 108"/>
          <p:cNvCxnSpPr>
            <a:stCxn id="653" idx="2"/>
          </p:cNvCxnSpPr>
          <p:nvPr/>
        </p:nvCxnSpPr>
        <p:spPr>
          <a:xfrm flipH="1">
            <a:off x="887987" y="4244009"/>
            <a:ext cx="1" cy="286107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656" name="순서도: 판단 109"/>
          <p:cNvSpPr/>
          <p:nvPr/>
        </p:nvSpPr>
        <p:spPr>
          <a:xfrm>
            <a:off x="358913" y="4530116"/>
            <a:ext cx="1069099" cy="815009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수정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비번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입력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657" name="사각형: 둥근 모서리 110"/>
          <p:cNvSpPr/>
          <p:nvPr/>
        </p:nvSpPr>
        <p:spPr>
          <a:xfrm>
            <a:off x="517435" y="5726760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개인정보수정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658" name="직선 화살표 연결선 111"/>
          <p:cNvCxnSpPr>
            <a:stCxn id="656" idx="2"/>
            <a:endCxn id="657" idx="0"/>
          </p:cNvCxnSpPr>
          <p:nvPr/>
        </p:nvCxnSpPr>
        <p:spPr>
          <a:xfrm flipH="1">
            <a:off x="887989" y="5345125"/>
            <a:ext cx="5474" cy="381635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659" name="순서도: 판단 112"/>
          <p:cNvSpPr/>
          <p:nvPr/>
        </p:nvSpPr>
        <p:spPr>
          <a:xfrm>
            <a:off x="1631312" y="3429000"/>
            <a:ext cx="1069099" cy="815009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等线"/>
              </a:rPr>
              <a:t>email</a:t>
            </a:r>
            <a:endParaRPr kumimoji="0" lang="en-US" altLang="ko-KR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等线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입력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660" name="직선 화살표 연결선 113"/>
          <p:cNvCxnSpPr>
            <a:stCxn id="659" idx="2"/>
          </p:cNvCxnSpPr>
          <p:nvPr/>
        </p:nvCxnSpPr>
        <p:spPr>
          <a:xfrm flipH="1">
            <a:off x="2165861" y="4244009"/>
            <a:ext cx="1" cy="286107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661" name="순서도: 판단 114"/>
          <p:cNvSpPr/>
          <p:nvPr/>
        </p:nvSpPr>
        <p:spPr>
          <a:xfrm>
            <a:off x="1636787" y="4530116"/>
            <a:ext cx="1069099" cy="815009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수정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等线"/>
              </a:rPr>
              <a:t>email</a:t>
            </a:r>
            <a:endParaRPr kumimoji="0" lang="en-US" altLang="ko-KR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等线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입력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662" name="사각형: 둥근 모서리 115"/>
          <p:cNvSpPr/>
          <p:nvPr/>
        </p:nvSpPr>
        <p:spPr>
          <a:xfrm>
            <a:off x="1795309" y="5726760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개인정보수정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663" name="직선 화살표 연결선 116"/>
          <p:cNvCxnSpPr>
            <a:stCxn id="661" idx="2"/>
            <a:endCxn id="662" idx="0"/>
          </p:cNvCxnSpPr>
          <p:nvPr/>
        </p:nvCxnSpPr>
        <p:spPr>
          <a:xfrm flipH="1">
            <a:off x="2165863" y="5345125"/>
            <a:ext cx="5474" cy="381635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664" name="순서도: 판단 117"/>
          <p:cNvSpPr/>
          <p:nvPr/>
        </p:nvSpPr>
        <p:spPr>
          <a:xfrm>
            <a:off x="2898237" y="3428999"/>
            <a:ext cx="1069099" cy="815009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전화번호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입력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665" name="직선 화살표 연결선 118"/>
          <p:cNvCxnSpPr>
            <a:stCxn id="664" idx="2"/>
          </p:cNvCxnSpPr>
          <p:nvPr/>
        </p:nvCxnSpPr>
        <p:spPr>
          <a:xfrm flipH="1">
            <a:off x="3432786" y="4244008"/>
            <a:ext cx="1" cy="286107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666" name="순서도: 판단 119"/>
          <p:cNvSpPr/>
          <p:nvPr/>
        </p:nvSpPr>
        <p:spPr>
          <a:xfrm>
            <a:off x="2903712" y="4530115"/>
            <a:ext cx="1069099" cy="815009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수정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전화번호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입력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667" name="사각형: 둥근 모서리 120"/>
          <p:cNvSpPr/>
          <p:nvPr/>
        </p:nvSpPr>
        <p:spPr>
          <a:xfrm>
            <a:off x="3062234" y="5726759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개인정보수정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668" name="직선 화살표 연결선 121"/>
          <p:cNvCxnSpPr>
            <a:stCxn id="666" idx="2"/>
            <a:endCxn id="667" idx="0"/>
          </p:cNvCxnSpPr>
          <p:nvPr/>
        </p:nvCxnSpPr>
        <p:spPr>
          <a:xfrm flipH="1">
            <a:off x="3432788" y="5345124"/>
            <a:ext cx="5474" cy="381635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669" name="직선 화살표 연결선 122"/>
          <p:cNvCxnSpPr>
            <a:stCxn id="646" idx="2"/>
            <a:endCxn id="659" idx="0"/>
          </p:cNvCxnSpPr>
          <p:nvPr/>
        </p:nvCxnSpPr>
        <p:spPr>
          <a:xfrm flipH="1">
            <a:off x="2165862" y="3263674"/>
            <a:ext cx="710" cy="165326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670" name="직선 화살표 연결선 123"/>
          <p:cNvCxnSpPr>
            <a:stCxn id="647" idx="2"/>
            <a:endCxn id="664" idx="0"/>
          </p:cNvCxnSpPr>
          <p:nvPr/>
        </p:nvCxnSpPr>
        <p:spPr>
          <a:xfrm>
            <a:off x="3432787" y="3263673"/>
            <a:ext cx="0" cy="165326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671" name="사각형: 둥근 모서리 124"/>
          <p:cNvSpPr/>
          <p:nvPr/>
        </p:nvSpPr>
        <p:spPr>
          <a:xfrm>
            <a:off x="4106050" y="1472497"/>
            <a:ext cx="741106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개인정보조회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672" name="사각형: 둥근 모서리 125"/>
          <p:cNvSpPr/>
          <p:nvPr/>
        </p:nvSpPr>
        <p:spPr>
          <a:xfrm>
            <a:off x="3123078" y="1472496"/>
            <a:ext cx="741106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개인정보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출력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673" name="사각형: 둥근 모서리 126"/>
          <p:cNvSpPr/>
          <p:nvPr/>
        </p:nvSpPr>
        <p:spPr>
          <a:xfrm>
            <a:off x="2123421" y="1476554"/>
            <a:ext cx="741106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학생메뉴로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674" name="직선 화살표 연결선 127"/>
          <p:cNvCxnSpPr>
            <a:stCxn id="671" idx="1"/>
            <a:endCxn id="672" idx="3"/>
          </p:cNvCxnSpPr>
          <p:nvPr/>
        </p:nvCxnSpPr>
        <p:spPr>
          <a:xfrm flipH="1" flipV="1">
            <a:off x="3864184" y="1688806"/>
            <a:ext cx="241866" cy="1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675" name="직선 화살표 연결선 128"/>
          <p:cNvCxnSpPr>
            <a:stCxn id="672" idx="1"/>
            <a:endCxn id="673" idx="3"/>
          </p:cNvCxnSpPr>
          <p:nvPr/>
        </p:nvCxnSpPr>
        <p:spPr>
          <a:xfrm flipH="1">
            <a:off x="2864527" y="1688806"/>
            <a:ext cx="258551" cy="4058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676" name="연결선: 꺾임 129"/>
          <p:cNvCxnSpPr>
            <a:stCxn id="638" idx="2"/>
            <a:endCxn id="671" idx="3"/>
          </p:cNvCxnSpPr>
          <p:nvPr/>
        </p:nvCxnSpPr>
        <p:spPr>
          <a:xfrm rot="5400000">
            <a:off x="5510754" y="789234"/>
            <a:ext cx="235975" cy="1563169"/>
          </a:xfrm>
          <a:prstGeom prst="bentConnector2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677" name="사각형: 둥근 모서리 130"/>
          <p:cNvSpPr/>
          <p:nvPr/>
        </p:nvSpPr>
        <p:spPr>
          <a:xfrm>
            <a:off x="9973021" y="980882"/>
            <a:ext cx="1022555" cy="47194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메인메뉴로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678" name="직선 화살표 연결선 131"/>
          <p:cNvCxnSpPr>
            <a:stCxn id="639" idx="3"/>
            <a:endCxn id="677" idx="1"/>
          </p:cNvCxnSpPr>
          <p:nvPr/>
        </p:nvCxnSpPr>
        <p:spPr>
          <a:xfrm>
            <a:off x="9458326" y="1216858"/>
            <a:ext cx="514695" cy="0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679" name="사각형: 둥근 모서리 132"/>
          <p:cNvSpPr/>
          <p:nvPr/>
        </p:nvSpPr>
        <p:spPr>
          <a:xfrm>
            <a:off x="4887635" y="2160756"/>
            <a:ext cx="741106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성적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조회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680" name="연결선: 꺾임 133"/>
          <p:cNvCxnSpPr>
            <a:stCxn id="638" idx="2"/>
            <a:endCxn id="679" idx="0"/>
          </p:cNvCxnSpPr>
          <p:nvPr/>
        </p:nvCxnSpPr>
        <p:spPr>
          <a:xfrm rot="5400000">
            <a:off x="5480295" y="1230726"/>
            <a:ext cx="707924" cy="115213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681" name="사각형: 둥근 모서리 136"/>
          <p:cNvSpPr/>
          <p:nvPr/>
        </p:nvSpPr>
        <p:spPr>
          <a:xfrm>
            <a:off x="5834257" y="2160756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학생메뉴로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682" name="직선 화살표 연결선 137"/>
          <p:cNvCxnSpPr>
            <a:stCxn id="679" idx="3"/>
            <a:endCxn id="681" idx="1"/>
          </p:cNvCxnSpPr>
          <p:nvPr/>
        </p:nvCxnSpPr>
        <p:spPr>
          <a:xfrm>
            <a:off x="5628741" y="2377066"/>
            <a:ext cx="205516" cy="0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683" name="직선 화살표 연결선 138"/>
          <p:cNvCxnSpPr>
            <a:stCxn id="679" idx="2"/>
            <a:endCxn id="684" idx="0"/>
          </p:cNvCxnSpPr>
          <p:nvPr/>
        </p:nvCxnSpPr>
        <p:spPr>
          <a:xfrm>
            <a:off x="5258188" y="2593375"/>
            <a:ext cx="0" cy="436254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684" name="순서도: 판단 182"/>
          <p:cNvSpPr/>
          <p:nvPr/>
        </p:nvSpPr>
        <p:spPr>
          <a:xfrm>
            <a:off x="4617408" y="3029629"/>
            <a:ext cx="1281559" cy="626162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성적상태확인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685" name="사각형: 둥근 모서리 185"/>
          <p:cNvSpPr/>
          <p:nvPr/>
        </p:nvSpPr>
        <p:spPr>
          <a:xfrm>
            <a:off x="4887635" y="3954442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성적출력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686" name="직선 화살표 연결선 187"/>
          <p:cNvCxnSpPr>
            <a:stCxn id="684" idx="2"/>
            <a:endCxn id="685" idx="0"/>
          </p:cNvCxnSpPr>
          <p:nvPr/>
        </p:nvCxnSpPr>
        <p:spPr>
          <a:xfrm>
            <a:off x="5258188" y="3655791"/>
            <a:ext cx="1" cy="298651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687" name="사각형: 둥근 모서리 192"/>
          <p:cNvSpPr/>
          <p:nvPr/>
        </p:nvSpPr>
        <p:spPr>
          <a:xfrm>
            <a:off x="8639950" y="2160756"/>
            <a:ext cx="741106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출석</a:t>
            </a:r>
            <a:endParaRPr kumimoji="0" lang="ko-KR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맑은 고딕"/>
              <a:cs typeface="맑은 고딕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조회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688" name="사각형: 둥근 모서리 193"/>
          <p:cNvSpPr/>
          <p:nvPr/>
        </p:nvSpPr>
        <p:spPr>
          <a:xfrm>
            <a:off x="9586572" y="2160756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학생메뉴로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689" name="직선 화살표 연결선 194"/>
          <p:cNvCxnSpPr>
            <a:stCxn id="687" idx="3"/>
            <a:endCxn id="688" idx="1"/>
          </p:cNvCxnSpPr>
          <p:nvPr/>
        </p:nvCxnSpPr>
        <p:spPr>
          <a:xfrm>
            <a:off x="9381056" y="2377066"/>
            <a:ext cx="205516" cy="0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690" name="직선 화살표 연결선 195"/>
          <p:cNvCxnSpPr>
            <a:stCxn id="687" idx="2"/>
            <a:endCxn id="691" idx="0"/>
          </p:cNvCxnSpPr>
          <p:nvPr/>
        </p:nvCxnSpPr>
        <p:spPr>
          <a:xfrm>
            <a:off x="9010503" y="2593375"/>
            <a:ext cx="0" cy="436254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691" name="순서도: 판단 196"/>
          <p:cNvSpPr/>
          <p:nvPr/>
        </p:nvSpPr>
        <p:spPr>
          <a:xfrm>
            <a:off x="8369722" y="3029629"/>
            <a:ext cx="1281559" cy="626162"/>
          </a:xfrm>
          <a:prstGeom prst="flowChartDecision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출석상태확인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692" name="사각형: 둥근 모서리 197"/>
          <p:cNvSpPr/>
          <p:nvPr/>
        </p:nvSpPr>
        <p:spPr>
          <a:xfrm>
            <a:off x="8639950" y="3954442"/>
            <a:ext cx="741107" cy="4326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출석정보출력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cxnSp>
        <p:nvCxnSpPr>
          <p:cNvPr id="693" name="직선 화살표 연결선 198"/>
          <p:cNvCxnSpPr>
            <a:stCxn id="691" idx="2"/>
            <a:endCxn id="692" idx="0"/>
          </p:cNvCxnSpPr>
          <p:nvPr/>
        </p:nvCxnSpPr>
        <p:spPr>
          <a:xfrm>
            <a:off x="9010503" y="3655791"/>
            <a:ext cx="1" cy="298651"/>
          </a:xfrm>
          <a:prstGeom prst="straightConnector1">
            <a:avLst/>
          </a:prstGeom>
          <a:noFill/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694" name="연결선: 꺾임 202"/>
          <p:cNvCxnSpPr>
            <a:stCxn id="638" idx="2"/>
            <a:endCxn id="687" idx="0"/>
          </p:cNvCxnSpPr>
          <p:nvPr/>
        </p:nvCxnSpPr>
        <p:spPr>
          <a:xfrm rot="16200000" flipH="1">
            <a:off x="7356451" y="506704"/>
            <a:ext cx="707924" cy="260017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5" name="직사각형 4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6688" y="137160"/>
            <a:ext cx="55305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8" y="383381"/>
            <a:ext cx="24390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UseCase - 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명세표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039927" y="6566865"/>
            <a:ext cx="2152073" cy="29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23" name="표 3"/>
          <p:cNvGraphicFramePr>
            <a:graphicFrameLocks noGrp="1"/>
          </p:cNvGraphicFramePr>
          <p:nvPr/>
        </p:nvGraphicFramePr>
        <p:xfrm>
          <a:off x="304713" y="1017358"/>
          <a:ext cx="11614785" cy="5477317"/>
        </p:xfrm>
        <a:graphic>
          <a:graphicData uri="http://schemas.openxmlformats.org/drawingml/2006/table">
            <a:tbl>
              <a:tblPr firstRow="1" bandRow="1"/>
              <a:tblGrid>
                <a:gridCol w="3116580"/>
                <a:gridCol w="2457450"/>
                <a:gridCol w="6040755"/>
              </a:tblGrid>
              <a:tr h="3896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200" b="0">
                          <a:solidFill>
                            <a:schemeClr val="dk1"/>
                          </a:solidFill>
                          <a:latin typeface="+mj-lt"/>
                          <a:ea typeface="맑은 고딕"/>
                        </a:rPr>
                        <a:t>항목</a:t>
                      </a:r>
                      <a:endParaRPr lang="ko-KR" altLang="en-US" sz="2200" b="0">
                        <a:solidFill>
                          <a:schemeClr val="dk1"/>
                        </a:solidFill>
                        <a:latin typeface="+mj-lt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200" b="0">
                          <a:solidFill>
                            <a:schemeClr val="dk1"/>
                          </a:solidFill>
                          <a:latin typeface="+mj-lt"/>
                          <a:ea typeface="맑은 고딕"/>
                        </a:rPr>
                        <a:t>설명</a:t>
                      </a:r>
                      <a:endParaRPr lang="ko-KR" altLang="en-US" sz="2200" b="0">
                        <a:solidFill>
                          <a:schemeClr val="dk1"/>
                        </a:solidFill>
                        <a:latin typeface="+mj-lt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896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+mn-lt"/>
                          <a:ea typeface="맑은 고딕"/>
                        </a:rPr>
                        <a:t>유스케이스명</a:t>
                      </a:r>
                      <a:endParaRPr lang="ko-KR" altLang="en-US" sz="2000">
                        <a:latin typeface="+mn-lt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+mn-lt"/>
                          <a:ea typeface="맑은 고딕"/>
                        </a:rPr>
                        <a:t>학사관리시스템에 로그인한다</a:t>
                      </a:r>
                      <a:r>
                        <a:rPr lang="en-US" altLang="ko-KR" sz="2000">
                          <a:latin typeface="+mn-lt"/>
                          <a:ea typeface="맑은 고딕"/>
                        </a:rPr>
                        <a:t>.</a:t>
                      </a:r>
                      <a:endParaRPr lang="en-US" altLang="ko-KR" sz="2000">
                        <a:latin typeface="+mn-lt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896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+mn-lt"/>
                          <a:ea typeface="맑은 고딕"/>
                        </a:rPr>
                        <a:t>개요</a:t>
                      </a:r>
                      <a:endParaRPr lang="ko-KR" altLang="en-US" sz="2000">
                        <a:latin typeface="+mn-lt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+mn-lt"/>
                          <a:ea typeface="맑은 고딕"/>
                        </a:rPr>
                        <a:t>사용자는 학사관리시스템에 로그인한다</a:t>
                      </a:r>
                      <a:r>
                        <a:rPr lang="en-US" altLang="ko-KR" sz="2000">
                          <a:latin typeface="+mn-lt"/>
                          <a:ea typeface="맑은 고딕"/>
                        </a:rPr>
                        <a:t>.</a:t>
                      </a:r>
                      <a:endParaRPr lang="en-US" altLang="ko-KR" sz="2000">
                        <a:latin typeface="+mn-lt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89640">
                <a:tc row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+mn-lt"/>
                          <a:ea typeface="맑은 고딕"/>
                        </a:rPr>
                        <a:t>관련액터</a:t>
                      </a:r>
                      <a:endParaRPr lang="ko-KR" altLang="en-US" sz="2000">
                        <a:latin typeface="+mn-lt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+mn-lt"/>
                          <a:ea typeface="맑은 고딕"/>
                        </a:rPr>
                        <a:t>주 액터</a:t>
                      </a:r>
                      <a:endParaRPr lang="ko-KR" altLang="en-US" sz="2000">
                        <a:latin typeface="+mn-lt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100">
                          <a:latin typeface="+mn-lt"/>
                          <a:ea typeface="맑은 고딕"/>
                        </a:rPr>
                        <a:t>학생</a:t>
                      </a:r>
                      <a:endParaRPr lang="ko-KR" altLang="en-US" sz="2100">
                        <a:latin typeface="+mn-lt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</a:tr>
              <a:tr h="389640"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+mn-lt"/>
                          <a:ea typeface="맑은 고딕"/>
                        </a:rPr>
                        <a:t>보조 액터</a:t>
                      </a:r>
                      <a:endParaRPr lang="ko-KR" altLang="en-US" sz="2000">
                        <a:latin typeface="+mn-lt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100">
                          <a:latin typeface="+mn-lt"/>
                          <a:ea typeface="맑은 고딕"/>
                        </a:rPr>
                        <a:t>교수</a:t>
                      </a:r>
                      <a:endParaRPr lang="ko-KR" altLang="en-US" sz="2100">
                        <a:latin typeface="+mn-lt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</a:tr>
              <a:tr h="412565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+mn-lt"/>
                          <a:ea typeface="맑은 고딕"/>
                        </a:rPr>
                        <a:t>선행조건</a:t>
                      </a:r>
                      <a:endParaRPr lang="ko-KR" altLang="en-US" sz="2000">
                        <a:latin typeface="+mn-lt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+mn-lt"/>
                          <a:ea typeface="맑은 고딕"/>
                        </a:rPr>
                        <a:t>사용자는 로그인 하기 전에 회원가입을 해야 한다</a:t>
                      </a:r>
                      <a:r>
                        <a:rPr lang="en-US" altLang="ko-KR" sz="2000">
                          <a:latin typeface="+mn-lt"/>
                          <a:ea typeface="맑은 고딕"/>
                        </a:rPr>
                        <a:t>.</a:t>
                      </a:r>
                      <a:r>
                        <a:rPr lang="ko-KR" altLang="en-US" sz="2000">
                          <a:latin typeface="+mn-lt"/>
                          <a:ea typeface="맑은 고딕"/>
                        </a:rPr>
                        <a:t> </a:t>
                      </a:r>
                      <a:endParaRPr lang="ko-KR" altLang="en-US" sz="2000">
                        <a:latin typeface="+mn-lt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23477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200">
                          <a:latin typeface="+mn-lt"/>
                          <a:ea typeface="맑은 고딕"/>
                        </a:rPr>
                        <a:t>시나리오</a:t>
                      </a:r>
                      <a:endParaRPr lang="ko-KR" altLang="en-US" sz="2200">
                        <a:latin typeface="+mn-lt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marL="0" indent="0">
                        <a:buNone/>
                        <a:defRPr/>
                      </a:pPr>
                      <a:r>
                        <a:rPr lang="ko-KR" altLang="en-US" sz="1900">
                          <a:solidFill>
                            <a:schemeClr val="dk1"/>
                          </a:solidFill>
                          <a:latin typeface="+mn-lt"/>
                          <a:ea typeface="맑은 고딕"/>
                        </a:rPr>
                        <a:t>1.  </a:t>
                      </a:r>
                      <a:r>
                        <a:rPr lang="ko-KR" altLang="en-US" sz="900">
                          <a:solidFill>
                            <a:schemeClr val="dk1"/>
                          </a:solidFill>
                          <a:latin typeface="+mn-lt"/>
                          <a:ea typeface="맑은 고딕"/>
                        </a:rPr>
                        <a:t> </a:t>
                      </a:r>
                      <a:r>
                        <a:rPr lang="ko-KR" altLang="en-US" sz="1900">
                          <a:solidFill>
                            <a:schemeClr val="dk1"/>
                          </a:solidFill>
                          <a:latin typeface="+mn-lt"/>
                          <a:ea typeface="맑은 고딕"/>
                        </a:rPr>
                        <a:t>사용자는 회원가입을 선택한다.</a:t>
                      </a:r>
                      <a:endParaRPr lang="ko-KR" altLang="en-US" sz="1900">
                        <a:solidFill>
                          <a:schemeClr val="dk1"/>
                        </a:solidFill>
                        <a:latin typeface="+mn-lt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ko-KR" altLang="en-US" sz="1900">
                          <a:solidFill>
                            <a:schemeClr val="dk1"/>
                          </a:solidFill>
                          <a:latin typeface="+mn-lt"/>
                          <a:ea typeface="맑은 고딕"/>
                        </a:rPr>
                        <a:t>2.  학생, 교직원 중 해당사항을 선택한다.</a:t>
                      </a:r>
                      <a:endParaRPr lang="ko-KR" altLang="en-US" sz="1900">
                        <a:solidFill>
                          <a:schemeClr val="dk1"/>
                        </a:solidFill>
                        <a:latin typeface="+mn-lt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ko-KR" altLang="en-US" sz="1900">
                          <a:solidFill>
                            <a:schemeClr val="dk1"/>
                          </a:solidFill>
                          <a:latin typeface="+mn-lt"/>
                          <a:ea typeface="맑은 고딕"/>
                        </a:rPr>
                        <a:t>3.  회원가입을 위한 정보를 기입한다.</a:t>
                      </a:r>
                      <a:endParaRPr lang="ko-KR" altLang="en-US" sz="1900">
                        <a:solidFill>
                          <a:schemeClr val="dk1"/>
                        </a:solidFill>
                        <a:latin typeface="+mn-lt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ko-KR" altLang="en-US" sz="1900">
                          <a:solidFill>
                            <a:schemeClr val="dk1"/>
                          </a:solidFill>
                          <a:latin typeface="+mn-lt"/>
                          <a:ea typeface="맑은 고딕"/>
                        </a:rPr>
                        <a:t>4.  로그인 창으로 이동한다.</a:t>
                      </a:r>
                      <a:endParaRPr lang="ko-KR" altLang="en-US" sz="1900">
                        <a:solidFill>
                          <a:schemeClr val="dk1"/>
                        </a:solidFill>
                        <a:latin typeface="+mn-lt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ko-KR" altLang="en-US" sz="1900">
                          <a:solidFill>
                            <a:schemeClr val="dk1"/>
                          </a:solidFill>
                          <a:latin typeface="+mn-lt"/>
                          <a:ea typeface="맑은 고딕"/>
                        </a:rPr>
                        <a:t>5.  학생, 교직원 중 해당되는 곳을 선택하여 로그인한다.</a:t>
                      </a:r>
                      <a:endParaRPr lang="ko-KR" altLang="en-US" sz="1900">
                        <a:solidFill>
                          <a:schemeClr val="dk1"/>
                        </a:solidFill>
                        <a:latin typeface="+mn-lt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ko-KR" altLang="en-US" sz="1900">
                          <a:solidFill>
                            <a:schemeClr val="dk1"/>
                          </a:solidFill>
                          <a:latin typeface="+mn-lt"/>
                          <a:ea typeface="맑은 고딕"/>
                        </a:rPr>
                        <a:t>6.  로그인시 아이디와 비밀번호를 입력한다.</a:t>
                      </a:r>
                      <a:endParaRPr lang="ko-KR" altLang="en-US" sz="1900">
                        <a:solidFill>
                          <a:schemeClr val="dk1"/>
                        </a:solidFill>
                        <a:latin typeface="+mn-lt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ko-KR" altLang="en-US" sz="1900">
                          <a:solidFill>
                            <a:schemeClr val="dk1"/>
                          </a:solidFill>
                          <a:latin typeface="+mn-lt"/>
                          <a:ea typeface="맑은 고딕"/>
                        </a:rPr>
                        <a:t>7.  틀렸거나 가입되지 않은 사용자가 로그인 시도 시 오류 메세지</a:t>
                      </a:r>
                      <a:endParaRPr lang="ko-KR" altLang="en-US" sz="1900">
                        <a:solidFill>
                          <a:schemeClr val="dk1"/>
                        </a:solidFill>
                        <a:latin typeface="+mn-lt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ko-KR" altLang="en-US" sz="1900">
                          <a:solidFill>
                            <a:schemeClr val="dk1"/>
                          </a:solidFill>
                          <a:latin typeface="+mn-lt"/>
                          <a:ea typeface="맑은 고딕"/>
                        </a:rPr>
                        <a:t>8.  id찾기 시 이름과 email을 기입한다.</a:t>
                      </a:r>
                      <a:endParaRPr lang="ko-KR" altLang="en-US" sz="1900">
                        <a:solidFill>
                          <a:schemeClr val="dk1"/>
                        </a:solidFill>
                        <a:latin typeface="+mn-lt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ko-KR" altLang="en-US" sz="1900">
                          <a:solidFill>
                            <a:schemeClr val="dk1"/>
                          </a:solidFill>
                          <a:latin typeface="+mn-lt"/>
                          <a:ea typeface="맑은 고딕"/>
                        </a:rPr>
                        <a:t>9.  비밀번호 찾기 시 이름, id, email을 기입한다.</a:t>
                      </a:r>
                      <a:endParaRPr lang="ko-KR" altLang="en-US" sz="1900">
                        <a:solidFill>
                          <a:schemeClr val="dk1"/>
                        </a:solidFill>
                        <a:latin typeface="+mn-lt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6688" y="137160"/>
            <a:ext cx="55305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8" y="383381"/>
            <a:ext cx="24390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UseCase - 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명세표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3" name="표 3"/>
          <p:cNvGraphicFramePr>
            <a:graphicFrameLocks noGrp="1"/>
          </p:cNvGraphicFramePr>
          <p:nvPr/>
        </p:nvGraphicFramePr>
        <p:xfrm>
          <a:off x="304713" y="1017358"/>
          <a:ext cx="11614785" cy="5473839"/>
        </p:xfrm>
        <a:graphic>
          <a:graphicData uri="http://schemas.openxmlformats.org/drawingml/2006/table">
            <a:tbl>
              <a:tblPr firstRow="1" bandRow="1"/>
              <a:tblGrid>
                <a:gridCol w="3116580"/>
                <a:gridCol w="2457450"/>
                <a:gridCol w="6040755"/>
              </a:tblGrid>
              <a:tr h="449496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lang="ko-KR" altLang="en-US" sz="2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2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49496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유스케이스명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학사관리시스템에서 개인정보를 관리한다</a:t>
                      </a:r>
                      <a:r>
                        <a:rPr lang="en-US" altLang="ko-KR" sz="2000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20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49496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개요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사용자는 개인정보를 조회</a:t>
                      </a:r>
                      <a:r>
                        <a:rPr lang="en-US" altLang="ko-KR" sz="2000"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 수정한다</a:t>
                      </a:r>
                      <a:r>
                        <a:rPr lang="en-US" altLang="ko-KR" sz="2000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20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49496">
                <a:tc row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관련액터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주 액터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학생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</a:tr>
              <a:tr h="449496"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보조 액터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교수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</a:tr>
              <a:tr h="449496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선행조건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사용자는 개인정보관리 이용하기 전에 로그인 해야 한다</a:t>
                      </a:r>
                      <a:r>
                        <a:rPr lang="en-US" altLang="ko-KR" sz="2000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20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776863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시나리오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marL="0" indent="0">
                        <a:buNone/>
                        <a:defRPr/>
                      </a:pP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조회</a:t>
                      </a: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altLang="ko-KR" sz="20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lang="ko-KR" altLang="en-US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로그인 후 개인정보조회를 선택한다</a:t>
                      </a: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20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endParaRPr lang="en-US" altLang="ko-KR" sz="20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altLang="ko-KR" sz="20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ko-KR" altLang="en-US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1. 로그인 후 개인정보수정을 선택한다</a:t>
                      </a: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20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2.</a:t>
                      </a:r>
                      <a:r>
                        <a:rPr lang="ko-KR" altLang="en-US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변경할 개인정보창을 선택한다</a:t>
                      </a: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20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3.</a:t>
                      </a:r>
                      <a:r>
                        <a:rPr lang="ko-KR" altLang="en-US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변경할 개인정보의 수정내용을 기입한다</a:t>
                      </a: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6688" y="137160"/>
            <a:ext cx="55305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8" y="383381"/>
            <a:ext cx="24390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UseCase - 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명세표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23" name="표 3"/>
          <p:cNvGraphicFramePr>
            <a:graphicFrameLocks noGrp="1"/>
          </p:cNvGraphicFramePr>
          <p:nvPr/>
        </p:nvGraphicFramePr>
        <p:xfrm>
          <a:off x="304713" y="1017358"/>
          <a:ext cx="11614785" cy="5520052"/>
        </p:xfrm>
        <a:graphic>
          <a:graphicData uri="http://schemas.openxmlformats.org/drawingml/2006/table">
            <a:tbl>
              <a:tblPr firstRow="1" bandRow="1"/>
              <a:tblGrid>
                <a:gridCol w="3116580"/>
                <a:gridCol w="2457450"/>
                <a:gridCol w="510917"/>
                <a:gridCol w="5529838"/>
              </a:tblGrid>
              <a:tr h="406127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lang="ko-KR" altLang="en-US" sz="20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20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8809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유스케이스명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학사관리시스템에서 성적을 관리한다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8809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개요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사용자는 성적을 기입 및 조회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>
                          <a:latin typeface="맑은 고딕"/>
                          <a:ea typeface="맑은 고딕"/>
                        </a:rPr>
                        <a:t> 수정한다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06127">
                <a:tc rowSpan="2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관련액터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주 액터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gridSpan="2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교수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06127"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보조 액터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gridSpan="2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학생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70201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선행조건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사용자는 성적조회를 이용하기 전에 로그인 해야 한다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사용자는 성적관리를 이용하기 전에 수강신청을 해야 한다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873852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시나리오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  <a:p>
                      <a:pPr algn="ctr">
                        <a:defRPr/>
                      </a:pP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marL="0" indent="0">
                        <a:buNone/>
                        <a:defRPr/>
                      </a:pPr>
                      <a:r>
                        <a:rPr lang="en-US" altLang="ko-KR" sz="19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학생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성적 조회를 선택한다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marL="0" indent="0">
                        <a:buNone/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교수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_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성적 기입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1. 성적 기입을 선택한다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2.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학생이름과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를 입력한다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3.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과목을 선택하고 성적을 기입한다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교수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_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성적 수정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성적 수정을 선택한다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2.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학생이름과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를 입력한다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3.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과목을 선택하고 성적을 기입한다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6688" y="137160"/>
            <a:ext cx="55305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8" y="383381"/>
            <a:ext cx="24390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UseCase - 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명세표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23" name="표 3"/>
          <p:cNvGraphicFramePr>
            <a:graphicFrameLocks noGrp="1"/>
          </p:cNvGraphicFramePr>
          <p:nvPr/>
        </p:nvGraphicFramePr>
        <p:xfrm>
          <a:off x="203114" y="1026883"/>
          <a:ext cx="11786235" cy="5421463"/>
        </p:xfrm>
        <a:graphic>
          <a:graphicData uri="http://schemas.openxmlformats.org/drawingml/2006/table">
            <a:tbl>
              <a:tblPr firstRow="1" bandRow="1"/>
              <a:tblGrid>
                <a:gridCol w="3164205"/>
                <a:gridCol w="2476500"/>
                <a:gridCol w="669986"/>
                <a:gridCol w="5475544"/>
              </a:tblGrid>
              <a:tr h="395060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2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lang="ko-KR" altLang="en-US" sz="2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2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2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162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유스케이스명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학사관리시스템에서 출석을 관리한다</a:t>
                      </a:r>
                      <a:r>
                        <a:rPr lang="en-US" altLang="ko-KR" sz="2000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200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162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개요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사용자는 출석을 기입 및 조회</a:t>
                      </a:r>
                      <a:r>
                        <a:rPr lang="en-US" altLang="ko-KR" sz="2000"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 수정한다</a:t>
                      </a:r>
                      <a:r>
                        <a:rPr lang="en-US" altLang="ko-KR" sz="2000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200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162">
                <a:tc rowSpan="2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관련액터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주 액터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gridSpan="2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교수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70162"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보조 액터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gridSpan="2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학생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60647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선행조건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사용자는 출석조회를 이용하기 전에 로그인 해야 한다</a:t>
                      </a:r>
                      <a:r>
                        <a:rPr lang="en-US" altLang="ko-KR" sz="2000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2000">
                        <a:latin typeface="맑은 고딕"/>
                        <a:ea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사용자는 출석관리를 이용하기 전에 수강 신청을 해야 한다</a:t>
                      </a:r>
                      <a:r>
                        <a:rPr lang="en-US" altLang="ko-KR" sz="2000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200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710648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latin typeface="맑은 고딕"/>
                          <a:ea typeface="맑은 고딕"/>
                        </a:rPr>
                        <a:t>시나리오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marL="0" indent="0">
                        <a:buNone/>
                        <a:defRPr/>
                      </a:pP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학생</a:t>
                      </a: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altLang="ko-KR" sz="20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lang="ko-KR" altLang="en-US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출석 조회를 선택한다</a:t>
                      </a: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20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marL="0" indent="0">
                        <a:buNone/>
                        <a:defRPr/>
                      </a:pP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교수</a:t>
                      </a: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_</a:t>
                      </a:r>
                      <a:r>
                        <a:rPr lang="ko-KR" altLang="en-US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성적 기입</a:t>
                      </a: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altLang="ko-KR" sz="20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ko-KR" altLang="en-US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1. 출석 기입을 선택한다</a:t>
                      </a: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20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2.</a:t>
                      </a:r>
                      <a:r>
                        <a:rPr lang="ko-KR" altLang="en-US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학생이름과 </a:t>
                      </a: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를 입력한다</a:t>
                      </a: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20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3.</a:t>
                      </a:r>
                      <a:r>
                        <a:rPr lang="ko-KR" altLang="en-US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출석상태 확인 후 출석 여부를 입력한다</a:t>
                      </a: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20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교수</a:t>
                      </a: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_</a:t>
                      </a:r>
                      <a:r>
                        <a:rPr lang="ko-KR" altLang="en-US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성적 수정</a:t>
                      </a: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altLang="ko-KR" sz="20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lang="ko-KR" altLang="en-US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출석 수정을 선택한다</a:t>
                      </a: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20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2.</a:t>
                      </a:r>
                      <a:r>
                        <a:rPr lang="ko-KR" altLang="en-US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학생이름과 </a:t>
                      </a: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를 입력한다</a:t>
                      </a: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20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>
                        <a:buNone/>
                        <a:defRPr/>
                      </a:pP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3.</a:t>
                      </a:r>
                      <a:r>
                        <a:rPr lang="ko-KR" altLang="en-US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출석상태를 확인 후 수정한다</a:t>
                      </a:r>
                      <a:r>
                        <a:rPr lang="en-US" altLang="ko-KR" sz="20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20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5EBE3-94E2-A922-EEB6-70CAF4C3E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F8203ED5-EE20-4159-6025-4AE02293CC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5FA5A6A-F3F7-6B7C-D198-8C40337BD8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9BAF6E35-D3F6-3A16-FE56-0469FB194287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0F605-BFAA-B7B0-7E3F-E8F366CD560B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29669-43BD-D415-E50F-089CF7B250AE}"/>
              </a:ext>
            </a:extLst>
          </p:cNvPr>
          <p:cNvSpPr txBox="1"/>
          <p:nvPr/>
        </p:nvSpPr>
        <p:spPr>
          <a:xfrm>
            <a:off x="5334417" y="3438435"/>
            <a:ext cx="152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</a:rPr>
              <a:t>Class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248977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3"/>
          <p:cNvGraphicFramePr>
            <a:graphicFrameLocks noGrp="1"/>
          </p:cNvGraphicFramePr>
          <p:nvPr/>
        </p:nvGraphicFramePr>
        <p:xfrm>
          <a:off x="461817" y="1383721"/>
          <a:ext cx="5186265" cy="2334474"/>
        </p:xfrm>
        <a:graphic>
          <a:graphicData uri="http://schemas.openxmlformats.org/drawingml/2006/table">
            <a:tbl>
              <a:tblPr firstRow="1" bandRow="1"/>
              <a:tblGrid>
                <a:gridCol w="1159568"/>
                <a:gridCol w="1212613"/>
                <a:gridCol w="1407042"/>
                <a:gridCol w="1407042"/>
              </a:tblGrid>
              <a:tr h="435843"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8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개체</a:t>
                      </a:r>
                      <a:endParaRPr kumimoji="0" sz="18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8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속성명</a:t>
                      </a:r>
                      <a:endParaRPr kumimoji="0" sz="18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8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정의</a:t>
                      </a:r>
                      <a:endParaRPr kumimoji="0" sz="18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8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type</a:t>
                      </a:r>
                      <a:endParaRPr kumimoji="0" sz="18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</a:tr>
              <a:tr h="427189">
                <a:tc rowSpan="4"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개인정보</a:t>
                      </a:r>
                      <a:endParaRPr kumimoji="0" sz="20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이름</a:t>
                      </a:r>
                      <a:endParaRPr kumimoji="0" sz="20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개인의 이름</a:t>
                      </a:r>
                      <a:endParaRPr kumimoji="0" sz="20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String</a:t>
                      </a:r>
                      <a:endParaRPr kumimoji="0" sz="20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</a:tr>
              <a:tr h="443017">
                <a:tc vMerge="1">
                  <a:txBody>
                    <a:bodyPr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email</a:t>
                      </a:r>
                      <a:endParaRPr kumimoji="0" sz="20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개인 email</a:t>
                      </a:r>
                      <a:endParaRPr kumimoji="0" sz="20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String</a:t>
                      </a:r>
                      <a:endParaRPr kumimoji="0" sz="20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</a:tr>
              <a:tr h="522122">
                <a:tc vMerge="1">
                  <a:txBody>
                    <a:bodyPr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전화번호</a:t>
                      </a:r>
                      <a:endParaRPr kumimoji="0" sz="20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개인 전화번호</a:t>
                      </a:r>
                      <a:endParaRPr kumimoji="0" sz="20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String</a:t>
                      </a:r>
                      <a:endParaRPr kumimoji="0" sz="20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</a:tr>
              <a:tr h="506303">
                <a:tc vMerge="1">
                  <a:txBody>
                    <a:bodyPr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전공</a:t>
                      </a:r>
                      <a:endParaRPr kumimoji="0" sz="20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개인의 전공</a:t>
                      </a:r>
                      <a:endParaRPr kumimoji="0" sz="20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String</a:t>
                      </a:r>
                      <a:endParaRPr kumimoji="0" sz="20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id="27" name="표 3"/>
          <p:cNvSpPr/>
          <p:nvPr/>
        </p:nvSpPr>
        <p:spPr>
          <a:xfrm>
            <a:off x="461817" y="1383721"/>
            <a:ext cx="5186257" cy="2468221"/>
          </a:xfrm>
          <a:prstGeom prst="rect">
            <a:avLst/>
          </a:prstGeom>
          <a:noFill/>
          <a:ln>
            <a:noFill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8" name="표 3"/>
          <p:cNvSpPr/>
          <p:nvPr/>
        </p:nvSpPr>
        <p:spPr>
          <a:xfrm>
            <a:off x="461817" y="1383721"/>
            <a:ext cx="5186257" cy="2468221"/>
          </a:xfrm>
          <a:prstGeom prst="rect">
            <a:avLst/>
          </a:prstGeom>
          <a:noFill/>
          <a:ln>
            <a:noFill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graphicFrame>
        <p:nvGraphicFramePr>
          <p:cNvPr id="29" name="표 5"/>
          <p:cNvGraphicFramePr>
            <a:graphicFrameLocks noGrp="1"/>
          </p:cNvGraphicFramePr>
          <p:nvPr/>
        </p:nvGraphicFramePr>
        <p:xfrm>
          <a:off x="461817" y="4581808"/>
          <a:ext cx="5186255" cy="1499121"/>
        </p:xfrm>
        <a:graphic>
          <a:graphicData uri="http://schemas.openxmlformats.org/drawingml/2006/table">
            <a:tbl>
              <a:tblPr firstRow="1" bandRow="1"/>
              <a:tblGrid>
                <a:gridCol w="1159568"/>
                <a:gridCol w="1043604"/>
                <a:gridCol w="1576041"/>
                <a:gridCol w="1407042"/>
              </a:tblGrid>
              <a:tr h="386205"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8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개체</a:t>
                      </a:r>
                      <a:endParaRPr kumimoji="0" sz="18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8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속성명</a:t>
                      </a:r>
                      <a:endParaRPr kumimoji="0" sz="18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8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정의</a:t>
                      </a:r>
                      <a:endParaRPr kumimoji="0" sz="18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8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type</a:t>
                      </a:r>
                      <a:endParaRPr kumimoji="0" sz="18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</a:tr>
              <a:tr h="535701">
                <a:tc rowSpan="2"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6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로그인</a:t>
                      </a:r>
                      <a:endParaRPr kumimoji="0" sz="24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6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ID</a:t>
                      </a:r>
                      <a:endParaRPr kumimoji="0" sz="24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6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로그인 ID</a:t>
                      </a:r>
                      <a:endParaRPr kumimoji="0" sz="24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6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String</a:t>
                      </a:r>
                      <a:endParaRPr kumimoji="0" sz="24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</a:tr>
              <a:tr h="535701">
                <a:tc vMerge="1">
                  <a:txBody>
                    <a:bodyPr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6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PWD</a:t>
                      </a:r>
                      <a:endParaRPr kumimoji="0" sz="24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6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로그인 비밀번호</a:t>
                      </a:r>
                      <a:endParaRPr kumimoji="0" sz="24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6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String</a:t>
                      </a:r>
                      <a:endParaRPr kumimoji="0" sz="24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id="30" name="표 5"/>
          <p:cNvSpPr/>
          <p:nvPr/>
        </p:nvSpPr>
        <p:spPr>
          <a:xfrm>
            <a:off x="461817" y="4581808"/>
            <a:ext cx="5186257" cy="1457608"/>
          </a:xfrm>
          <a:prstGeom prst="rect">
            <a:avLst/>
          </a:prstGeom>
          <a:noFill/>
          <a:ln>
            <a:noFill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1" name="표 5"/>
          <p:cNvSpPr/>
          <p:nvPr/>
        </p:nvSpPr>
        <p:spPr>
          <a:xfrm>
            <a:off x="461817" y="4581808"/>
            <a:ext cx="5186257" cy="1457608"/>
          </a:xfrm>
          <a:prstGeom prst="rect">
            <a:avLst/>
          </a:prstGeom>
          <a:noFill/>
          <a:ln>
            <a:noFill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graphicFrame>
        <p:nvGraphicFramePr>
          <p:cNvPr id="32" name="표 7"/>
          <p:cNvGraphicFramePr>
            <a:graphicFrameLocks noGrp="1"/>
          </p:cNvGraphicFramePr>
          <p:nvPr/>
        </p:nvGraphicFramePr>
        <p:xfrm>
          <a:off x="6534723" y="1383721"/>
          <a:ext cx="5186255" cy="1733737"/>
        </p:xfrm>
        <a:graphic>
          <a:graphicData uri="http://schemas.openxmlformats.org/drawingml/2006/table">
            <a:tbl>
              <a:tblPr firstRow="1" bandRow="1"/>
              <a:tblGrid>
                <a:gridCol w="1159568"/>
                <a:gridCol w="1043604"/>
                <a:gridCol w="1576041"/>
                <a:gridCol w="1407042"/>
              </a:tblGrid>
              <a:tr h="389661"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8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개체</a:t>
                      </a:r>
                      <a:endParaRPr kumimoji="0" sz="18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8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속성명</a:t>
                      </a:r>
                      <a:endParaRPr kumimoji="0" sz="18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8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정의</a:t>
                      </a:r>
                      <a:endParaRPr kumimoji="0" sz="18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8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type</a:t>
                      </a:r>
                      <a:endParaRPr kumimoji="0" sz="18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</a:tr>
              <a:tr h="672038">
                <a:tc rowSpan="2"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6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학생</a:t>
                      </a:r>
                      <a:endParaRPr kumimoji="0" sz="24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6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성적</a:t>
                      </a:r>
                      <a:endParaRPr kumimoji="0" sz="24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6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학생의 성적</a:t>
                      </a:r>
                      <a:endParaRPr kumimoji="0" sz="24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6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double</a:t>
                      </a:r>
                      <a:endParaRPr kumimoji="0" sz="24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</a:tr>
              <a:tr h="672038">
                <a:tc vMerge="1">
                  <a:txBody>
                    <a:bodyPr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6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출석</a:t>
                      </a:r>
                      <a:endParaRPr kumimoji="0" sz="24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6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학생의 출석</a:t>
                      </a:r>
                      <a:endParaRPr kumimoji="0" sz="24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6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boolean</a:t>
                      </a:r>
                      <a:endParaRPr kumimoji="0" sz="24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id="33" name="표 7"/>
          <p:cNvSpPr/>
          <p:nvPr/>
        </p:nvSpPr>
        <p:spPr>
          <a:xfrm>
            <a:off x="6534723" y="1383721"/>
            <a:ext cx="5186257" cy="1842680"/>
          </a:xfrm>
          <a:prstGeom prst="rect">
            <a:avLst/>
          </a:prstGeom>
          <a:noFill/>
          <a:ln>
            <a:noFill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4" name="표 7"/>
          <p:cNvSpPr/>
          <p:nvPr/>
        </p:nvSpPr>
        <p:spPr>
          <a:xfrm>
            <a:off x="6534723" y="1383721"/>
            <a:ext cx="5186257" cy="1842680"/>
          </a:xfrm>
          <a:prstGeom prst="rect">
            <a:avLst/>
          </a:prstGeom>
          <a:noFill/>
          <a:ln>
            <a:noFill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graphicFrame>
        <p:nvGraphicFramePr>
          <p:cNvPr id="35" name="표 8"/>
          <p:cNvGraphicFramePr>
            <a:graphicFrameLocks noGrp="1"/>
          </p:cNvGraphicFramePr>
          <p:nvPr/>
        </p:nvGraphicFramePr>
        <p:xfrm>
          <a:off x="6534723" y="4350904"/>
          <a:ext cx="5484441" cy="1676316"/>
        </p:xfrm>
        <a:graphic>
          <a:graphicData uri="http://schemas.openxmlformats.org/drawingml/2006/table">
            <a:tbl>
              <a:tblPr firstRow="1" bandRow="1"/>
              <a:tblGrid>
                <a:gridCol w="828263"/>
                <a:gridCol w="1341781"/>
                <a:gridCol w="1904996"/>
                <a:gridCol w="1409401"/>
              </a:tblGrid>
              <a:tr h="344600"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8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개체</a:t>
                      </a:r>
                      <a:endParaRPr kumimoji="0" sz="18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8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속성명</a:t>
                      </a:r>
                      <a:endParaRPr kumimoji="0" sz="18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8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정의</a:t>
                      </a:r>
                      <a:endParaRPr kumimoji="0" sz="18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8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type</a:t>
                      </a:r>
                      <a:endParaRPr kumimoji="0" sz="18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</a:tr>
              <a:tr h="662610">
                <a:tc rowSpan="2"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6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교수</a:t>
                      </a:r>
                      <a:endParaRPr kumimoji="0" sz="24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6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학생리스트</a:t>
                      </a:r>
                      <a:endParaRPr kumimoji="0" sz="24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6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학생들의 이름 리스트</a:t>
                      </a:r>
                      <a:endParaRPr kumimoji="0" sz="24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6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Array string</a:t>
                      </a:r>
                      <a:endParaRPr kumimoji="0" sz="24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</a:tr>
              <a:tr h="646041">
                <a:tc vMerge="1">
                  <a:txBody>
                    <a:bodyPr/>
                    <a:p>
                      <a:pPr marL="0" lvl="0" algn="l" defTabSz="914400" rtl="0" eaLnBrk="1" latinLnBrk="1" hangingPunct="1">
                        <a:buNone/>
                        <a:defRPr/>
                      </a:pPr>
                      <a:endParaRPr kumimoji="0" lang="en-US" altLang="ko-KR" sz="18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6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출석부</a:t>
                      </a:r>
                      <a:endParaRPr kumimoji="0" sz="24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6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학생들의 출석배열</a:t>
                      </a:r>
                      <a:endParaRPr kumimoji="0" sz="24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algn="ctr" defTabSz="914400" rtl="0" eaLnBrk="1" latinLnBrk="1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kumimoji="0" lang="en-US" sz="16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Array boolean</a:t>
                      </a:r>
                      <a:endParaRPr kumimoji="0" sz="24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id="36" name="표 8"/>
          <p:cNvSpPr/>
          <p:nvPr/>
        </p:nvSpPr>
        <p:spPr>
          <a:xfrm>
            <a:off x="6534723" y="4350904"/>
            <a:ext cx="5484443" cy="1674412"/>
          </a:xfrm>
          <a:prstGeom prst="rect">
            <a:avLst/>
          </a:prstGeom>
          <a:noFill/>
          <a:ln>
            <a:noFill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7" name="표 8"/>
          <p:cNvSpPr/>
          <p:nvPr/>
        </p:nvSpPr>
        <p:spPr>
          <a:xfrm>
            <a:off x="6534723" y="4350904"/>
            <a:ext cx="5484443" cy="1674412"/>
          </a:xfrm>
          <a:prstGeom prst="rect">
            <a:avLst/>
          </a:prstGeom>
          <a:noFill/>
          <a:ln>
            <a:noFill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8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2"/>
          <p:cNvSpPr txBox="1"/>
          <p:nvPr/>
        </p:nvSpPr>
        <p:spPr>
          <a:xfrm>
            <a:off x="1176688" y="137160"/>
            <a:ext cx="55305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3"/>
          <p:cNvSpPr txBox="1"/>
          <p:nvPr/>
        </p:nvSpPr>
        <p:spPr>
          <a:xfrm>
            <a:off x="1176688" y="383381"/>
            <a:ext cx="230565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Class - Naming</a:t>
            </a:r>
            <a:endParaRPr lang="en-US" altLang="ko-KR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2"/>
          <p:cNvSpPr txBox="1"/>
          <p:nvPr/>
        </p:nvSpPr>
        <p:spPr>
          <a:xfrm>
            <a:off x="1176688" y="137160"/>
            <a:ext cx="55305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3"/>
          <p:cNvSpPr txBox="1"/>
          <p:nvPr/>
        </p:nvSpPr>
        <p:spPr>
          <a:xfrm>
            <a:off x="1176688" y="383381"/>
            <a:ext cx="230565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Class - Naming</a:t>
            </a:r>
            <a:endParaRPr lang="en-US" altLang="ko-KR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1" name="표 3"/>
          <p:cNvGraphicFramePr>
            <a:graphicFrameLocks noGrp="1"/>
          </p:cNvGraphicFramePr>
          <p:nvPr/>
        </p:nvGraphicFramePr>
        <p:xfrm>
          <a:off x="626226" y="1070186"/>
          <a:ext cx="5168224" cy="2930270"/>
        </p:xfrm>
        <a:graphic>
          <a:graphicData uri="http://schemas.openxmlformats.org/drawingml/2006/table">
            <a:tbl>
              <a:tblPr firstRow="1" bandRow="1"/>
              <a:tblGrid>
                <a:gridCol w="1143000"/>
                <a:gridCol w="1440180"/>
                <a:gridCol w="1292522"/>
                <a:gridCol w="1292522"/>
              </a:tblGrid>
              <a:tr h="361645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개체</a:t>
                      </a:r>
                      <a:endParaRPr sz="2400"/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개인정보</a:t>
                      </a:r>
                      <a:endParaRPr sz="2400"/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작성일</a:t>
                      </a:r>
                      <a:endParaRPr sz="2400"/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25.02.12</a:t>
                      </a:r>
                      <a:endParaRPr sz="2400"/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</a:tr>
              <a:tr h="361645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클래</a:t>
                      </a:r>
                      <a:r>
                        <a:rPr lang="ko-KR" altLang="en-US" sz="1400">
                          <a:solidFill>
                            <a:srgbClr val="000000"/>
                          </a:solidFill>
                        </a:rPr>
                        <a:t>스</a:t>
                      </a: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명</a:t>
                      </a:r>
                      <a:endParaRPr lang="en-US" sz="14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400"/>
                        <a:t>miniminiprojectV01</a:t>
                      </a:r>
                      <a:endParaRPr lang="en-US" altLang="ko-KR" sz="14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작성자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</a:rPr>
                        <a:t>김희원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</a:tr>
              <a:tr h="361645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클래스 설명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개인의 정보를 관리한다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</a:tr>
              <a:tr h="361645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번호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필드명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속설명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자료형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</a:tr>
              <a:tr h="361645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1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name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이름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string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</a:tr>
              <a:tr h="361645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2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email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email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string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</a:tr>
              <a:tr h="182212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3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phonenum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전화번호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string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</a:tr>
              <a:tr h="182212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4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field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전공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string</a:t>
                      </a:r>
                      <a:endParaRPr sz="20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id="42" name="표 3"/>
          <p:cNvSpPr/>
          <p:nvPr/>
        </p:nvSpPr>
        <p:spPr>
          <a:xfrm>
            <a:off x="626226" y="1070186"/>
            <a:ext cx="5170109" cy="277947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표 3"/>
          <p:cNvSpPr/>
          <p:nvPr/>
        </p:nvSpPr>
        <p:spPr>
          <a:xfrm>
            <a:off x="626226" y="1070186"/>
            <a:ext cx="5170109" cy="277947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44" name="표 6"/>
          <p:cNvGraphicFramePr>
            <a:graphicFrameLocks noGrp="1"/>
          </p:cNvGraphicFramePr>
          <p:nvPr/>
        </p:nvGraphicFramePr>
        <p:xfrm>
          <a:off x="626226" y="4198997"/>
          <a:ext cx="5163482" cy="2139146"/>
        </p:xfrm>
        <a:graphic>
          <a:graphicData uri="http://schemas.openxmlformats.org/drawingml/2006/table">
            <a:tbl>
              <a:tblPr firstRow="1" bandRow="1"/>
              <a:tblGrid>
                <a:gridCol w="1143000"/>
                <a:gridCol w="1440180"/>
                <a:gridCol w="1292522"/>
                <a:gridCol w="1287780"/>
              </a:tblGrid>
              <a:tr h="314736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개체</a:t>
                      </a:r>
                      <a:endParaRPr sz="2400"/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로그인</a:t>
                      </a:r>
                      <a:endParaRPr sz="2400"/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작성일</a:t>
                      </a:r>
                      <a:endParaRPr sz="2400"/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25.02.12</a:t>
                      </a:r>
                      <a:endParaRPr sz="2400"/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</a:tr>
              <a:tr h="361645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클래스명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400"/>
                        <a:t>miniproject_info</a:t>
                      </a:r>
                      <a:endParaRPr lang="en-US" altLang="ko-KR" sz="14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작성자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99" b="0">
                          <a:solidFill>
                            <a:srgbClr val="000000"/>
                          </a:solidFill>
                        </a:rPr>
                        <a:t>김희원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</a:tr>
              <a:tr h="361645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클래스 설명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로그인 id,pw를 관리한다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</a:tr>
              <a:tr h="361645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번호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필드명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속설명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자료형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</a:tr>
              <a:tr h="414131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id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id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string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</a:tr>
              <a:tr h="182212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pwd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비밀번호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string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id="45" name="표 6"/>
          <p:cNvSpPr/>
          <p:nvPr/>
        </p:nvSpPr>
        <p:spPr>
          <a:xfrm>
            <a:off x="626226" y="4198997"/>
            <a:ext cx="5170109" cy="211860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표 6"/>
          <p:cNvSpPr/>
          <p:nvPr/>
        </p:nvSpPr>
        <p:spPr>
          <a:xfrm>
            <a:off x="626226" y="4198997"/>
            <a:ext cx="5170109" cy="211860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47" name="표 8"/>
          <p:cNvGraphicFramePr>
            <a:graphicFrameLocks noGrp="1"/>
          </p:cNvGraphicFramePr>
          <p:nvPr/>
        </p:nvGraphicFramePr>
        <p:xfrm>
          <a:off x="6652945" y="1081726"/>
          <a:ext cx="5163482" cy="2139146"/>
        </p:xfrm>
        <a:graphic>
          <a:graphicData uri="http://schemas.openxmlformats.org/drawingml/2006/table">
            <a:tbl>
              <a:tblPr firstRow="1" bandRow="1"/>
              <a:tblGrid>
                <a:gridCol w="1143000"/>
                <a:gridCol w="1440180"/>
                <a:gridCol w="1292522"/>
                <a:gridCol w="1287780"/>
              </a:tblGrid>
              <a:tr h="314736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개체</a:t>
                      </a:r>
                      <a:endParaRPr sz="2400"/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학생</a:t>
                      </a:r>
                      <a:endParaRPr sz="2400"/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작성일</a:t>
                      </a:r>
                      <a:endParaRPr sz="2400"/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25.02.12</a:t>
                      </a:r>
                      <a:endParaRPr sz="2400"/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</a:tr>
              <a:tr h="361645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클래스명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400"/>
                        <a:t>stuLogin</a:t>
                      </a:r>
                      <a:endParaRPr lang="en-US" altLang="ko-KR" sz="14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작성자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99" b="0">
                          <a:solidFill>
                            <a:srgbClr val="000000"/>
                          </a:solidFill>
                        </a:rPr>
                        <a:t>김희원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</a:tr>
              <a:tr h="361645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클래스 설명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학생의 학적을 관리한다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</a:tr>
              <a:tr h="361645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번호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필드명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속설명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자료형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</a:tr>
              <a:tr h="414131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point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성적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double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</a:tr>
              <a:tr h="182212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attend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출석율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boolean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id="48" name="표 8"/>
          <p:cNvSpPr/>
          <p:nvPr/>
        </p:nvSpPr>
        <p:spPr>
          <a:xfrm>
            <a:off x="6652945" y="1081726"/>
            <a:ext cx="5170109" cy="211860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표 8"/>
          <p:cNvSpPr/>
          <p:nvPr/>
        </p:nvSpPr>
        <p:spPr>
          <a:xfrm>
            <a:off x="6652945" y="1081726"/>
            <a:ext cx="5170109" cy="211860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50" name="표 9"/>
          <p:cNvGraphicFramePr>
            <a:graphicFrameLocks noGrp="1"/>
          </p:cNvGraphicFramePr>
          <p:nvPr/>
        </p:nvGraphicFramePr>
        <p:xfrm>
          <a:off x="6652945" y="4198997"/>
          <a:ext cx="5165942" cy="2139146"/>
        </p:xfrm>
        <a:graphic>
          <a:graphicData uri="http://schemas.openxmlformats.org/drawingml/2006/table">
            <a:tbl>
              <a:tblPr firstRow="1" bandRow="1"/>
              <a:tblGrid>
                <a:gridCol w="1143000"/>
                <a:gridCol w="1440180"/>
                <a:gridCol w="1209257"/>
                <a:gridCol w="1373505"/>
              </a:tblGrid>
              <a:tr h="314736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개체</a:t>
                      </a:r>
                      <a:endParaRPr sz="2400"/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교수</a:t>
                      </a:r>
                      <a:endParaRPr sz="2400"/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작성일</a:t>
                      </a:r>
                      <a:endParaRPr sz="2400"/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25.02.12</a:t>
                      </a:r>
                      <a:endParaRPr sz="2400"/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</a:tr>
              <a:tr h="361645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클래스명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400"/>
                        <a:t>ProLogin</a:t>
                      </a:r>
                      <a:endParaRPr lang="en-US" altLang="ko-KR" sz="1400"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작성자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99" b="0">
                          <a:solidFill>
                            <a:srgbClr val="000000"/>
                          </a:solidFill>
                        </a:rPr>
                        <a:t>김희원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</a:tr>
              <a:tr h="361645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클래스 설명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교수가 관리해야할 목록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</a:tr>
              <a:tr h="361645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번호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필드명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속설명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자료형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</a:tr>
              <a:tr h="414131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학생리스트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pro_list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Array string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</a:tr>
              <a:tr h="182212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출석율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Pro_attend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</a:rPr>
                        <a:t>Array boolean</a:t>
                      </a:r>
                      <a:endParaRPr/>
                    </a:p>
                  </a:txBody>
                  <a:tcPr marL="91440" marR="91440" anchor="ctr"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id="51" name="표 9"/>
          <p:cNvSpPr/>
          <p:nvPr/>
        </p:nvSpPr>
        <p:spPr>
          <a:xfrm>
            <a:off x="6652945" y="4198997"/>
            <a:ext cx="5170099" cy="211860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표 9"/>
          <p:cNvSpPr/>
          <p:nvPr/>
        </p:nvSpPr>
        <p:spPr>
          <a:xfrm>
            <a:off x="6652945" y="4198997"/>
            <a:ext cx="5170099" cy="211860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외, 하늘, 시멘트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3242" y="468563"/>
            <a:ext cx="808823" cy="4439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chemeClr val="bg1"/>
                </a:solidFill>
                <a:latin typeface="Caladea"/>
              </a:rPr>
              <a:t>목차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61135" y="1946609"/>
            <a:ext cx="4114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800" b="1">
                <a:solidFill>
                  <a:schemeClr val="bg1"/>
                </a:solidFill>
                <a:latin typeface="Caladea"/>
              </a:rPr>
              <a:t>1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90567" y="2023553"/>
            <a:ext cx="13848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600" dirty="0">
                <a:solidFill>
                  <a:schemeClr val="bg1"/>
                </a:solidFill>
                <a:latin typeface="Caladea"/>
              </a:rPr>
              <a:t>Project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93915" y="2942299"/>
            <a:ext cx="404278" cy="5133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800" b="1">
                <a:solidFill>
                  <a:schemeClr val="bg1"/>
                </a:solidFill>
                <a:latin typeface="Caladea"/>
              </a:rPr>
              <a:t>2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90567" y="3019243"/>
            <a:ext cx="15151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600" dirty="0" err="1">
                <a:solidFill>
                  <a:schemeClr val="bg1"/>
                </a:solidFill>
              </a:rPr>
              <a:t>UseCase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89710" y="3937989"/>
            <a:ext cx="40195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800" b="1">
                <a:solidFill>
                  <a:schemeClr val="bg1"/>
                </a:solidFill>
                <a:latin typeface="Caladea"/>
              </a:rPr>
              <a:t>3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90567" y="4014933"/>
            <a:ext cx="103586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600" dirty="0">
                <a:solidFill>
                  <a:schemeClr val="bg1"/>
                </a:solidFill>
                <a:latin typeface="Caladea"/>
              </a:rPr>
              <a:t>Class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89710" y="4933679"/>
            <a:ext cx="401954" cy="5127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800" b="1">
                <a:solidFill>
                  <a:schemeClr val="bg1"/>
                </a:solidFill>
                <a:latin typeface="Caladea"/>
              </a:rPr>
              <a:t>4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90567" y="5010623"/>
            <a:ext cx="1529923" cy="3595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600">
                <a:solidFill>
                  <a:schemeClr val="bg1"/>
                </a:solidFill>
                <a:latin typeface="Caladea"/>
              </a:rPr>
              <a:t>RunTest</a:t>
            </a:r>
            <a:endParaRPr lang="en-US" altLang="ko-KR" spc="6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4505" y="576284"/>
            <a:ext cx="1195785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  <a:latin typeface="Caladea"/>
              </a:rPr>
              <a:t>a table of contents</a:t>
            </a:r>
            <a:endParaRPr lang="ko-KR" altLang="en-US" sz="1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2"/>
          <p:cNvSpPr txBox="1"/>
          <p:nvPr/>
        </p:nvSpPr>
        <p:spPr>
          <a:xfrm>
            <a:off x="1176688" y="137160"/>
            <a:ext cx="55305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3"/>
          <p:cNvSpPr txBox="1"/>
          <p:nvPr/>
        </p:nvSpPr>
        <p:spPr>
          <a:xfrm>
            <a:off x="1176688" y="383381"/>
            <a:ext cx="26771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Class -MMNaming</a:t>
            </a:r>
            <a:endParaRPr lang="en-US" altLang="ko-KR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685800" y="1094184"/>
          <a:ext cx="10819658" cy="5429250"/>
        </p:xfrm>
        <a:graphic>
          <a:graphicData uri="http://schemas.openxmlformats.org/drawingml/2006/table">
            <a:tbl>
              <a:tblPr firstRow="1" bandRow="1"/>
              <a:tblGrid>
                <a:gridCol w="989437"/>
                <a:gridCol w="986112"/>
                <a:gridCol w="3425868"/>
                <a:gridCol w="1899952"/>
                <a:gridCol w="3518289"/>
              </a:tblGrid>
              <a:tr h="215716">
                <a:tc gridSpan="2"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개체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맑은 고딕"/>
                        </a:rPr>
                        <a:t>명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ko-KR" sz="1600" b="0">
                          <a:solidFill>
                            <a:srgbClr val="000000"/>
                          </a:solidFill>
                        </a:rPr>
                        <a:t>회원가입</a:t>
                      </a:r>
                      <a:endParaRPr lang="ko-KR" altLang="ko-KR" sz="1600" b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작성일</a:t>
                      </a:r>
                      <a:endParaRPr sz="1600">
                        <a:latin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600">
                          <a:latin typeface="맑은 고딕"/>
                        </a:rPr>
                        <a:t>2025</a:t>
                      </a:r>
                      <a:r>
                        <a:rPr lang="ko-KR" altLang="en-US" sz="1600">
                          <a:latin typeface="맑은 고딕"/>
                        </a:rPr>
                        <a:t>년 </a:t>
                      </a:r>
                      <a:r>
                        <a:rPr lang="en-US" altLang="ko-KR" sz="1600">
                          <a:latin typeface="맑은 고딕"/>
                        </a:rPr>
                        <a:t>2</a:t>
                      </a:r>
                      <a:r>
                        <a:rPr lang="ko-KR" altLang="en-US" sz="1600">
                          <a:latin typeface="맑은 고딕"/>
                        </a:rPr>
                        <a:t>월 </a:t>
                      </a:r>
                      <a:r>
                        <a:rPr lang="en-US" altLang="ko-KR" sz="1600">
                          <a:latin typeface="맑은 고딕"/>
                        </a:rPr>
                        <a:t>17</a:t>
                      </a:r>
                      <a:r>
                        <a:rPr lang="ko-KR" altLang="en-US" sz="1600">
                          <a:latin typeface="맑은 고딕"/>
                        </a:rPr>
                        <a:t>일</a:t>
                      </a:r>
                      <a:endParaRPr lang="ko-KR" altLang="en-US" sz="1600">
                        <a:latin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15716">
                <a:tc gridSpan="2"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클래스명</a:t>
                      </a:r>
                      <a:endParaRPr sz="1600">
                        <a:latin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0">
                          <a:solidFill>
                            <a:srgbClr val="000000"/>
                          </a:solidFill>
                        </a:rPr>
                        <a:t>Join</a:t>
                      </a:r>
                      <a:endParaRPr lang="en-US" altLang="ko-KR" sz="1600" b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작성자</a:t>
                      </a:r>
                      <a:endParaRPr sz="1600">
                        <a:latin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>
                          <a:solidFill>
                            <a:srgbClr val="000000"/>
                          </a:solidFill>
                        </a:rPr>
                        <a:t>김희원</a:t>
                      </a:r>
                      <a:r>
                        <a:rPr lang="en-US" altLang="ko-KR" sz="1600" b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ko-KR" sz="1600" b="0">
                          <a:solidFill>
                            <a:srgbClr val="000000"/>
                          </a:solidFill>
                        </a:rPr>
                        <a:t>이준형,이정우</a:t>
                      </a:r>
                      <a:endParaRPr lang="ko-KR" altLang="ko-KR" sz="1600" b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15716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번호</a:t>
                      </a:r>
                      <a:endParaRPr sz="1600">
                        <a:latin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98d4"/>
                    </a:solidFill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맑은 고딕"/>
                        </a:rPr>
                        <a:t>Method</a:t>
                      </a:r>
                      <a:endParaRPr lang="en-US" altLang="ko-KR" sz="160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98d4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98d4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맑은 고딕"/>
                        </a:rPr>
                        <a:t>ReturnType</a:t>
                      </a:r>
                      <a:endParaRPr lang="en-US" altLang="ko-KR" sz="160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98d4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맑은 고딕"/>
                        </a:rPr>
                        <a:t>기능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98d4"/>
                    </a:solidFill>
                  </a:tcPr>
                </a:tc>
              </a:tr>
              <a:tr h="294158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sz="18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Abstract setName</a:t>
                      </a:r>
                      <a:r>
                        <a:rPr lang="ko-KR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(string name)</a:t>
                      </a:r>
                      <a:endParaRPr lang="ko-KR" sz="14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altLang="ko-KR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l">
                        <a:defRPr/>
                      </a:pPr>
                      <a:r>
                        <a:rPr lang="ko-KR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이름을 등록함</a:t>
                      </a:r>
                      <a:endParaRPr lang="ko-KR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94158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2</a:t>
                      </a:r>
                      <a:endParaRPr lang="en-US" altLang="ko-KR" sz="18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l"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Abstract </a:t>
                      </a:r>
                      <a:r>
                        <a:rPr lang="ko-KR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setEmail(string email)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altLang="ko-KR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l"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Email을 </a:t>
                      </a:r>
                      <a:r>
                        <a:rPr lang="ko-KR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등록함</a:t>
                      </a:r>
                      <a:endParaRPr lang="ko-KR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94158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altLang="ko-KR"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Abstract </a:t>
                      </a:r>
                      <a:r>
                        <a:rPr lang="ko-KR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setPhonenum(string phonenum)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altLang="ko-KR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ko-KR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전화번호를 등록함</a:t>
                      </a:r>
                      <a:endParaRPr lang="ko-KR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94158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4</a:t>
                      </a:r>
                      <a:endParaRPr lang="en-US" altLang="ko-KR" sz="18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ko-KR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Abstract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setField(string</a:t>
                      </a:r>
                      <a:r>
                        <a:rPr lang="ko-KR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field)</a:t>
                      </a:r>
                      <a:endParaRPr lang="en-US" sz="14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altLang="ko-KR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ko-KR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전공을 등록함</a:t>
                      </a:r>
                      <a:endParaRPr lang="ko-KR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94158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altLang="ko-KR"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ko-KR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Abstract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setId(string</a:t>
                      </a:r>
                      <a:r>
                        <a:rPr lang="ko-KR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id)</a:t>
                      </a:r>
                      <a:endParaRPr lang="en-US" sz="14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altLang="ko-KR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Id를 </a:t>
                      </a:r>
                      <a:r>
                        <a:rPr lang="ko-KR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등록함</a:t>
                      </a:r>
                      <a:endParaRPr lang="ko-KR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94158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6</a:t>
                      </a:r>
                      <a:endParaRPr lang="en-US" altLang="ko-KR" sz="18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Abstract setPwd(string pwd)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en-US" sz="1800" b="0" i="0" u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altLang="ko-KR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ko-KR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비밀번호를 등록함</a:t>
                      </a:r>
                      <a:endParaRPr lang="ko-KR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94158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en-US" altLang="ko-KR"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Abstract getName()</a:t>
                      </a:r>
                      <a:endParaRPr lang="en-US" sz="14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String</a:t>
                      </a:r>
                      <a:endParaRPr lang="en-US" altLang="ko-KR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ko-KR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이름을 호출함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0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8</a:t>
                      </a:r>
                      <a:endParaRPr lang="en-US" altLang="ko-KR"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Abstract getEmail()</a:t>
                      </a:r>
                      <a:endParaRPr lang="en-US" sz="14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String</a:t>
                      </a:r>
                      <a:endParaRPr lang="en-US" altLang="ko-KR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ko-KR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이메일을 호출함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92608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9</a:t>
                      </a:r>
                      <a:endParaRPr lang="en-US" altLang="ko-KR"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>
                        <a:buNone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Abstract getPhonenum()</a:t>
                      </a:r>
                      <a:endParaRPr lang="en-US" sz="14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buNone/>
                        <a:defRPr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String</a:t>
                      </a:r>
                      <a:endParaRPr lang="en-US" sz="1400" b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buNone/>
                        <a:defRPr/>
                      </a:pPr>
                      <a:r>
                        <a:rPr lang="ko-KR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전화번호를 호출함</a:t>
                      </a:r>
                      <a:endParaRPr lang="ko-KR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19456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10</a:t>
                      </a:r>
                      <a:endParaRPr lang="en-US" altLang="ko-KR"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>
                        <a:buNone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Abstract getField()</a:t>
                      </a:r>
                      <a:endParaRPr lang="en-US" sz="14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buNone/>
                        <a:defRPr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String</a:t>
                      </a:r>
                      <a:endParaRPr lang="en-US" sz="1400" b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buNone/>
                        <a:defRPr/>
                      </a:pPr>
                      <a:r>
                        <a:rPr lang="ko-KR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전공을 호출함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146304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endParaRPr lang="en-US" altLang="ko-KR"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>
                        <a:buNone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Abstract getId()</a:t>
                      </a:r>
                      <a:endParaRPr lang="en-US" sz="14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buNone/>
                        <a:defRPr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String</a:t>
                      </a:r>
                      <a:endParaRPr lang="en-US" sz="1400" b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buNone/>
                        <a:defRPr/>
                      </a:pPr>
                      <a:r>
                        <a:rPr lang="ko-KR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아이디를 호출함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0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</a:t>
                      </a:r>
                      <a:endParaRPr lang="en-US" altLang="ko-KR"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>
                        <a:buNone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Abstract getPwd()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en-US" sz="1800" b="0" i="0" u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buNone/>
                        <a:defRPr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String</a:t>
                      </a:r>
                      <a:endParaRPr lang="en-US" sz="1400" b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buNone/>
                        <a:defRPr/>
                      </a:pPr>
                      <a:r>
                        <a:rPr lang="ko-KR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비밀번호를 호출함</a:t>
                      </a:r>
                      <a:endParaRPr lang="ko-KR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2"/>
          <p:cNvSpPr txBox="1"/>
          <p:nvPr/>
        </p:nvSpPr>
        <p:spPr>
          <a:xfrm>
            <a:off x="1176688" y="137160"/>
            <a:ext cx="55305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3"/>
          <p:cNvSpPr txBox="1"/>
          <p:nvPr/>
        </p:nvSpPr>
        <p:spPr>
          <a:xfrm>
            <a:off x="1176688" y="383381"/>
            <a:ext cx="277237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Class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MMNaming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685800" y="1094184"/>
          <a:ext cx="10817999" cy="5454650"/>
        </p:xfrm>
        <a:graphic>
          <a:graphicData uri="http://schemas.openxmlformats.org/drawingml/2006/table">
            <a:tbl>
              <a:tblPr firstRow="1" bandRow="1"/>
              <a:tblGrid>
                <a:gridCol w="989437"/>
                <a:gridCol w="986112"/>
                <a:gridCol w="3425868"/>
                <a:gridCol w="1899952"/>
                <a:gridCol w="3516630"/>
              </a:tblGrid>
              <a:tr h="215716">
                <a:tc gridSpan="2"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개체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명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6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</a:t>
                      </a:r>
                      <a:endParaRPr lang="ko-KR" altLang="ko-KR" sz="1600" b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작성일</a:t>
                      </a:r>
                      <a:endParaRPr sz="16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600">
                          <a:latin typeface="맑은 고딕"/>
                          <a:ea typeface="맑은 고딕"/>
                        </a:rPr>
                        <a:t>2025</a:t>
                      </a: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년 </a:t>
                      </a:r>
                      <a:r>
                        <a:rPr lang="en-US" altLang="ko-KR" sz="1600"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월 </a:t>
                      </a:r>
                      <a:r>
                        <a:rPr lang="en-US" altLang="ko-KR" sz="1600">
                          <a:latin typeface="맑은 고딕"/>
                          <a:ea typeface="맑은 고딕"/>
                        </a:rPr>
                        <a:t>17</a:t>
                      </a: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일</a:t>
                      </a:r>
                      <a:endParaRPr lang="ko-KR" altLang="en-US" sz="16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15716">
                <a:tc gridSpan="2"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클래스명</a:t>
                      </a:r>
                      <a:endParaRPr sz="16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main</a:t>
                      </a:r>
                      <a:endParaRPr lang="en-US" altLang="ko-KR" sz="1600" b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작성자</a:t>
                      </a:r>
                      <a:endParaRPr sz="16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>
                          <a:solidFill>
                            <a:srgbClr val="000000"/>
                          </a:solidFill>
                        </a:rPr>
                        <a:t>김희원</a:t>
                      </a:r>
                      <a:r>
                        <a:rPr lang="en-US" altLang="ko-KR" sz="1600" b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ko-KR" sz="16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이준형,이정우</a:t>
                      </a:r>
                      <a:endParaRPr lang="en-US" altLang="ko-KR" sz="1600" b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15716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번호</a:t>
                      </a:r>
                      <a:endParaRPr sz="16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98d4"/>
                    </a:solidFill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Method</a:t>
                      </a:r>
                      <a:endParaRPr lang="en-US" altLang="ko-KR" sz="16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98d4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98d4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ReturnType</a:t>
                      </a:r>
                      <a:endParaRPr lang="en-US" altLang="ko-KR" sz="16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98d4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98d4"/>
                    </a:solidFill>
                  </a:tcPr>
                </a:tc>
              </a:tr>
              <a:tr h="294158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sz="18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findstuid()</a:t>
                      </a:r>
                      <a:endParaRPr lang="en-US" sz="14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en-US" sz="14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>
                      <a:noAutofit/>
                    </a:bodyPr>
                    <a:p>
                      <a:pPr lvl="0" algn="l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학생의 Id를 찾음</a:t>
                      </a:r>
                      <a:endParaRPr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294158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2</a:t>
                      </a:r>
                      <a:endParaRPr lang="en-US" altLang="ko-KR" sz="18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ko-KR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findproid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()</a:t>
                      </a:r>
                      <a:endParaRPr lang="ko-KR" sz="14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ko-KR" sz="14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>
                      <a:noAutofit/>
                    </a:bodyPr>
                    <a:p>
                      <a:pPr lvl="0" algn="l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교수의 id를 찾음</a:t>
                      </a:r>
                      <a:endParaRPr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294158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altLang="ko-KR"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ko-KR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findstupw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()</a:t>
                      </a:r>
                      <a:endParaRPr lang="ko-KR" sz="14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ko-KR" sz="14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>
                      <a:noAutofit/>
                    </a:bodyPr>
                    <a:p>
                      <a:pPr lvl="0" algn="l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학생의 pwd를 찾음</a:t>
                      </a:r>
                      <a:endParaRPr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294158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4</a:t>
                      </a:r>
                      <a:endParaRPr lang="en-US" altLang="ko-KR" sz="18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findpropw()</a:t>
                      </a:r>
                      <a:endParaRPr lang="ko-KR" sz="14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ko-KR" sz="14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>
                      <a:noAutofit/>
                    </a:bodyPr>
                    <a:p>
                      <a:pPr lvl="0" algn="l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교수의 pwd를 찾음</a:t>
                      </a:r>
                      <a:endParaRPr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294158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altLang="ko-KR"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Stuinfochk()</a:t>
                      </a:r>
                      <a:endParaRPr lang="ko-KR" sz="14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ko-KR" sz="14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>
                      <a:noAutofit/>
                    </a:bodyPr>
                    <a:p>
                      <a:pPr lvl="0" algn="l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학생의 정보를 체크</a:t>
                      </a:r>
                      <a:endParaRPr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294158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6</a:t>
                      </a:r>
                      <a:endParaRPr lang="en-US" altLang="ko-KR" sz="18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Sroinfochk()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>
                      <a:noAutofit/>
                    </a:bodyPr>
                    <a:p>
                      <a:pPr lvl="0" algn="l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교수의 정보를 체크</a:t>
                      </a:r>
                      <a:endParaRPr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294158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en-US" altLang="ko-KR"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stulog()</a:t>
                      </a:r>
                      <a:endParaRPr lang="en-US" sz="14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en-US" sz="14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>
                      <a:noAutofit/>
                    </a:bodyPr>
                    <a:p>
                      <a:pPr lvl="0" algn="l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학생의 회원가입</a:t>
                      </a:r>
                      <a:endParaRPr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149146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8</a:t>
                      </a:r>
                      <a:endParaRPr lang="en-US" altLang="ko-KR"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ko-KR" sz="1400" b="0" i="0" u="none" strike="noStrike">
                          <a:latin typeface="맑은 고딕"/>
                          <a:ea typeface="맑은 고딕"/>
                        </a:rPr>
                        <a:t>stuinfoprint()</a:t>
                      </a:r>
                      <a:endParaRPr lang="ko-KR" sz="14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>
                      <a:noAutofit/>
                    </a:bodyPr>
                    <a:p>
                      <a:pPr lvl="0" algn="l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학생정보출력</a:t>
                      </a:r>
                      <a:endParaRPr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292608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9</a:t>
                      </a:r>
                      <a:endParaRPr lang="en-US" altLang="ko-KR"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ko-KR" sz="1400" b="0" i="0" u="none" strike="noStrike">
                          <a:latin typeface="맑은 고딕"/>
                          <a:ea typeface="맑은 고딕"/>
                        </a:rPr>
                        <a:t>stuinfoRE()</a:t>
                      </a:r>
                      <a:endParaRPr lang="ko-KR" sz="14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>
                      <a:noAutofit/>
                    </a:bodyPr>
                    <a:p>
                      <a:pPr lvl="0" algn="l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학생정보수정</a:t>
                      </a:r>
                      <a:endParaRPr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219456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10</a:t>
                      </a:r>
                      <a:endParaRPr lang="en-US" altLang="ko-KR"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ko-KR" sz="1400" b="0" i="0" u="none" strike="noStrike">
                          <a:latin typeface="맑은 고딕"/>
                          <a:ea typeface="맑은 고딕"/>
                        </a:rPr>
                        <a:t>stuAttendanceChk()</a:t>
                      </a:r>
                      <a:endParaRPr lang="ko-KR" sz="14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>
                      <a:noAutofit/>
                    </a:bodyPr>
                    <a:p>
                      <a:pPr lvl="0" algn="l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학생출석율 조회</a:t>
                      </a:r>
                      <a:endParaRPr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146304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endParaRPr lang="en-US" altLang="ko-KR"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ko-KR" sz="1400" b="0" i="0" u="none" strike="noStrike">
                          <a:latin typeface="맑은 고딕"/>
                          <a:ea typeface="맑은 고딕"/>
                        </a:rPr>
                        <a:t>stuResultChk()</a:t>
                      </a:r>
                      <a:endParaRPr lang="ko-KR" sz="14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ko-KR" sz="1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>
                      <a:noAutofit/>
                    </a:bodyPr>
                    <a:p>
                      <a:pPr lvl="0" algn="l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학생성적 조회</a:t>
                      </a:r>
                      <a:endParaRPr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393065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</a:t>
                      </a:r>
                      <a:endParaRPr lang="en-US" altLang="ko-KR"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l">
                        <a:buNone/>
                        <a:defRPr/>
                      </a:pPr>
                      <a:r>
                        <a:rPr lang="en-US" sz="1400" b="0" i="0" u="none" strike="noStrike">
                          <a:latin typeface="맑은 고딕"/>
                          <a:ea typeface="맑은 고딕"/>
                        </a:rPr>
                        <a:t>Prolog()</a:t>
                      </a:r>
                      <a:endParaRPr lang="en-US" sz="1400" b="0" i="0" u="none" strike="noStrike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en-US" sz="1400" b="0" i="0" u="none" strike="noStrike">
                        <a:latin typeface="맑은 고딕"/>
                        <a:ea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>
                      <a:noAutofit/>
                    </a:bodyPr>
                    <a:p>
                      <a:pPr lvl="0" algn="l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교직원등록</a:t>
                      </a:r>
                      <a:endParaRPr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2"/>
          <p:cNvSpPr txBox="1"/>
          <p:nvPr/>
        </p:nvSpPr>
        <p:spPr>
          <a:xfrm>
            <a:off x="1176688" y="137160"/>
            <a:ext cx="55305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3"/>
          <p:cNvSpPr txBox="1"/>
          <p:nvPr/>
        </p:nvSpPr>
        <p:spPr>
          <a:xfrm>
            <a:off x="1176688" y="383381"/>
            <a:ext cx="277237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Class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MMNaming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685800" y="1189434"/>
          <a:ext cx="10819658" cy="3693186"/>
        </p:xfrm>
        <a:graphic>
          <a:graphicData uri="http://schemas.openxmlformats.org/drawingml/2006/table">
            <a:tbl>
              <a:tblPr firstRow="1" bandRow="1"/>
              <a:tblGrid>
                <a:gridCol w="989437"/>
                <a:gridCol w="986112"/>
                <a:gridCol w="3425868"/>
                <a:gridCol w="1899952"/>
                <a:gridCol w="3518289"/>
              </a:tblGrid>
              <a:tr h="436828">
                <a:tc gridSpan="2"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개체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맑은 고딕"/>
                        </a:rPr>
                        <a:t>명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600" b="0">
                          <a:solidFill>
                            <a:srgbClr val="000000"/>
                          </a:solidFill>
                        </a:rPr>
                        <a:t>메인</a:t>
                      </a:r>
                      <a:endParaRPr lang="ko-KR" altLang="ko-KR" sz="1600" b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작성일</a:t>
                      </a:r>
                      <a:endParaRPr sz="1600">
                        <a:latin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600">
                          <a:latin typeface="맑은 고딕"/>
                        </a:rPr>
                        <a:t>2025</a:t>
                      </a:r>
                      <a:r>
                        <a:rPr lang="ko-KR" altLang="en-US" sz="1600">
                          <a:latin typeface="맑은 고딕"/>
                        </a:rPr>
                        <a:t>년 </a:t>
                      </a:r>
                      <a:r>
                        <a:rPr lang="en-US" altLang="ko-KR" sz="1600">
                          <a:latin typeface="맑은 고딕"/>
                        </a:rPr>
                        <a:t>2</a:t>
                      </a:r>
                      <a:r>
                        <a:rPr lang="ko-KR" altLang="en-US" sz="1600">
                          <a:latin typeface="맑은 고딕"/>
                        </a:rPr>
                        <a:t>월 </a:t>
                      </a:r>
                      <a:r>
                        <a:rPr lang="en-US" altLang="ko-KR" sz="1600">
                          <a:latin typeface="맑은 고딕"/>
                        </a:rPr>
                        <a:t>17</a:t>
                      </a:r>
                      <a:r>
                        <a:rPr lang="ko-KR" altLang="en-US" sz="1600">
                          <a:latin typeface="맑은 고딕"/>
                        </a:rPr>
                        <a:t>일</a:t>
                      </a:r>
                      <a:endParaRPr lang="ko-KR" altLang="en-US" sz="1600">
                        <a:latin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36828">
                <a:tc gridSpan="2"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클래스명</a:t>
                      </a:r>
                      <a:endParaRPr sz="1600">
                        <a:latin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0">
                          <a:solidFill>
                            <a:srgbClr val="000000"/>
                          </a:solidFill>
                        </a:rPr>
                        <a:t>main</a:t>
                      </a:r>
                      <a:endParaRPr lang="en-US" altLang="ko-KR" sz="1600" b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작성자</a:t>
                      </a:r>
                      <a:endParaRPr sz="1600">
                        <a:latin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>
                          <a:solidFill>
                            <a:srgbClr val="000000"/>
                          </a:solidFill>
                        </a:rPr>
                        <a:t>김희원</a:t>
                      </a:r>
                      <a:r>
                        <a:rPr lang="en-US" altLang="ko-KR" sz="1600" b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ko-KR" sz="1600" b="0">
                          <a:solidFill>
                            <a:srgbClr val="000000"/>
                          </a:solidFill>
                        </a:rPr>
                        <a:t>이준형,이정우</a:t>
                      </a:r>
                      <a:endParaRPr lang="en-US" altLang="ko-KR" sz="1600" b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36828"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번호</a:t>
                      </a:r>
                      <a:endParaRPr sz="1600">
                        <a:latin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98d4"/>
                    </a:solidFill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맑은 고딕"/>
                        </a:rPr>
                        <a:t>Method</a:t>
                      </a:r>
                      <a:endParaRPr lang="en-US" altLang="ko-KR" sz="160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98d4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98d4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맑은 고딕"/>
                        </a:rPr>
                        <a:t>ReturnType</a:t>
                      </a:r>
                      <a:endParaRPr lang="en-US" altLang="ko-KR" sz="160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98d4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rtl="0" hangingPunct="0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맑은 고딕"/>
                        </a:rPr>
                        <a:t>기능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98d4"/>
                    </a:solidFill>
                  </a:tcPr>
                </a:tc>
              </a:tr>
              <a:tr h="397117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buNone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13</a:t>
                      </a:r>
                      <a:endParaRPr lang="en-US"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>
                        <a:buNone/>
                        <a:defRPr/>
                      </a:pPr>
                      <a:r>
                        <a:rPr lang="en-US" sz="1400" b="0" i="0" u="none" strike="noStrike">
                          <a:latin typeface="맑은 고딕"/>
                          <a:ea typeface="맑은 고딕"/>
                        </a:rPr>
                        <a:t>Proinfoprint()</a:t>
                      </a:r>
                      <a:endParaRPr lang="en-US" sz="1400" b="0" i="0" u="none" strike="noStrike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en-US" sz="1400" b="0" i="0" u="none" strike="noStrike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buNone/>
                        <a:defRPr/>
                      </a:pPr>
                      <a:r>
                        <a:rPr lang="ko-KR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교직원정보출력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97117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buNone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14</a:t>
                      </a:r>
                      <a:endParaRPr lang="en-US"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>
                        <a:buNone/>
                        <a:defRPr/>
                      </a:pPr>
                      <a:r>
                        <a:rPr lang="ko-KR" sz="1400" b="0" i="0" u="none" strike="noStrike">
                          <a:latin typeface="맑은 고딕"/>
                          <a:ea typeface="맑은 고딕"/>
                        </a:rPr>
                        <a:t>proinfoRE()</a:t>
                      </a:r>
                      <a:endParaRPr lang="ko-KR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buNone/>
                        <a:defRPr/>
                      </a:pPr>
                      <a:r>
                        <a:rPr lang="ko-KR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교직원정보수정</a:t>
                      </a:r>
                      <a:endParaRPr lang="ko-KR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97117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buNone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</a:t>
                      </a:r>
                      <a:endParaRPr lang="en-US"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lvl="0">
                        <a:buNone/>
                        <a:defRPr/>
                      </a:pPr>
                      <a:r>
                        <a:rPr lang="en-US" sz="1400" b="0" i="0" u="none" strike="noStrike">
                          <a:latin typeface="맑은 고딕"/>
                          <a:ea typeface="맑은 고딕"/>
                        </a:rPr>
                        <a:t>protostuAttendance()</a:t>
                      </a:r>
                      <a:endParaRPr lang="ko-KR" sz="14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buNone/>
                        <a:defRPr/>
                      </a:pPr>
                      <a:endParaRPr lang="ko-KR" sz="14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buNone/>
                        <a:defRPr/>
                      </a:pPr>
                      <a:r>
                        <a:rPr lang="ko-KR" sz="14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학생의출석입력</a:t>
                      </a:r>
                      <a:endParaRPr lang="ko-KR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97117">
                <a:tc>
                  <a:txBody>
                    <a:bodyPr vert="horz" lIns="51050" tIns="25530" rIns="51050" bIns="25530" anchor="ctr" anchorCtr="0"/>
                    <a:p>
                      <a:pPr lvl="0" algn="ctr" rtl="0">
                        <a:lnSpc>
                          <a:spcPts val="975"/>
                        </a:lnSpc>
                        <a:defRPr/>
                      </a:pPr>
                      <a:r>
                        <a:rPr lang="en-US" sz="1800">
                          <a:latin typeface="맑은 고딕"/>
                          <a:ea typeface="맑은 고딕"/>
                        </a:rPr>
                        <a:t>16</a:t>
                      </a:r>
                      <a:endParaRPr lang="en-US" sz="1800">
                        <a:latin typeface="맑은 고딕"/>
                        <a:ea typeface="맑은 고딕"/>
                      </a:endParaRPr>
                    </a:p>
                  </a:txBody>
                  <a:tcPr marL="51050" marR="51050" marT="25530" marB="2553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51050" tIns="25530" rIns="51050" bIns="25530" anchor="ctr" anchorCtr="0"/>
                    <a:p>
                      <a:pPr lvl="0">
                        <a:lnSpc>
                          <a:spcPts val="975"/>
                        </a:lnSpc>
                        <a:buNone/>
                        <a:defRPr/>
                      </a:pPr>
                      <a:endParaRPr lang="af-ZA" sz="1400" b="0" i="0" u="none" strike="noStrike">
                        <a:latin typeface="맑은 고딕"/>
                        <a:ea typeface="맑은 고딕"/>
                      </a:endParaRPr>
                    </a:p>
                    <a:p>
                      <a:pPr lvl="0">
                        <a:lnSpc>
                          <a:spcPts val="975"/>
                        </a:lnSpc>
                        <a:buNone/>
                        <a:defRPr/>
                      </a:pPr>
                      <a:r>
                        <a:rPr lang="af-ZA" sz="1400" b="0" i="0" u="none" strike="noStrike">
                          <a:latin typeface="맑은 고딕"/>
                          <a:ea typeface="맑은 고딕"/>
                        </a:rPr>
                        <a:t>protostuAttendanceRE()</a:t>
                      </a:r>
                      <a:endParaRPr lang="ko-KR" b="0" i="0" u="none" strike="noStrike">
                        <a:latin typeface="맑은 고딕"/>
                        <a:ea typeface="맑은 고딕"/>
                      </a:endParaRPr>
                    </a:p>
                  </a:txBody>
                  <a:tcPr marL="51050" marR="51050" marT="25530" marB="25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lnSpc>
                          <a:spcPts val="975"/>
                        </a:lnSpc>
                        <a:buNone/>
                        <a:defRPr/>
                      </a:pPr>
                      <a:endParaRPr lang="ko-KR" b="0" i="0" u="none" strike="noStrike"/>
                    </a:p>
                  </a:txBody>
                  <a:tcPr marL="51050" marR="51050" marT="25530" marB="255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51050" tIns="25530" rIns="51050" bIns="25530" anchor="ctr" anchorCtr="0"/>
                    <a:p>
                      <a:pPr lvl="0" rtl="0">
                        <a:lnSpc>
                          <a:spcPts val="975"/>
                        </a:lnSpc>
                        <a:defRPr/>
                      </a:pPr>
                      <a:endParaRPr lang="ko-KR" sz="1400">
                        <a:latin typeface="맑은 고딕"/>
                        <a:ea typeface="맑은 고딕"/>
                      </a:endParaRPr>
                    </a:p>
                    <a:p>
                      <a:pPr lvl="0" rtl="0">
                        <a:lnSpc>
                          <a:spcPts val="975"/>
                        </a:lnSpc>
                        <a:defRPr/>
                      </a:pPr>
                      <a:r>
                        <a:rPr lang="ko-KR" altLang="en-US" sz="140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sz="1400">
                          <a:latin typeface="맑은 고딕"/>
                          <a:ea typeface="맑은 고딕"/>
                        </a:rPr>
                        <a:t>학생의출석수정</a:t>
                      </a:r>
                      <a:endParaRPr lang="ko-KR" sz="1400">
                        <a:latin typeface="맑은 고딕"/>
                        <a:ea typeface="맑은 고딕"/>
                      </a:endParaRPr>
                    </a:p>
                  </a:txBody>
                  <a:tcPr marL="51050" marR="51050" marT="25530" marB="25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97117">
                <a:tc>
                  <a:txBody>
                    <a:bodyPr vert="horz" lIns="51050" tIns="25530" rIns="51050" bIns="25530" anchor="ctr" anchorCtr="0"/>
                    <a:p>
                      <a:pPr lvl="0" algn="ctr" rtl="0">
                        <a:lnSpc>
                          <a:spcPts val="975"/>
                        </a:lnSpc>
                        <a:defRPr/>
                      </a:pPr>
                      <a:r>
                        <a:rPr lang="en-US" sz="1800">
                          <a:latin typeface="맑은 고딕"/>
                          <a:ea typeface="맑은 고딕"/>
                        </a:rPr>
                        <a:t>17</a:t>
                      </a:r>
                      <a:endParaRPr lang="en-US" sz="1800">
                        <a:latin typeface="맑은 고딕"/>
                        <a:ea typeface="맑은 고딕"/>
                      </a:endParaRPr>
                    </a:p>
                  </a:txBody>
                  <a:tcPr marL="51050" marR="51050" marT="25530" marB="2553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51050" tIns="25530" rIns="51050" bIns="25530" anchor="ctr" anchorCtr="0"/>
                    <a:p>
                      <a:pPr lvl="0">
                        <a:lnSpc>
                          <a:spcPts val="975"/>
                        </a:lnSpc>
                        <a:buNone/>
                        <a:defRPr/>
                      </a:pPr>
                      <a:endParaRPr lang="af-ZA" sz="1400" b="0" i="0" u="none" strike="noStrike">
                        <a:latin typeface="맑은 고딕"/>
                        <a:ea typeface="맑은 고딕"/>
                      </a:endParaRPr>
                    </a:p>
                    <a:p>
                      <a:pPr lvl="0">
                        <a:lnSpc>
                          <a:spcPts val="975"/>
                        </a:lnSpc>
                        <a:buNone/>
                        <a:defRPr/>
                      </a:pPr>
                      <a:r>
                        <a:rPr lang="af-ZA" sz="1400" b="0" i="0" u="none" strike="noStrike">
                          <a:latin typeface="맑은 고딕"/>
                          <a:ea typeface="맑은 고딕"/>
                        </a:rPr>
                        <a:t>protostuResult()</a:t>
                      </a:r>
                      <a:endParaRPr lang="en-US">
                        <a:latin typeface="맑은 고딕"/>
                        <a:ea typeface="맑은 고딕"/>
                      </a:endParaRPr>
                    </a:p>
                  </a:txBody>
                  <a:tcPr marL="51050" marR="51050" marT="25530" marB="25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lnSpc>
                          <a:spcPts val="975"/>
                        </a:lnSpc>
                        <a:buNone/>
                        <a:defRPr/>
                      </a:pPr>
                      <a:endParaRPr lang="en-US"/>
                    </a:p>
                  </a:txBody>
                  <a:tcPr marL="51050" marR="51050" marT="25530" marB="255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ko-KR" alt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51050" tIns="25530" rIns="51050" bIns="25530" anchor="ctr" anchorCtr="0"/>
                    <a:p>
                      <a:pPr lvl="0" rtl="0">
                        <a:lnSpc>
                          <a:spcPts val="975"/>
                        </a:lnSpc>
                        <a:defRPr/>
                      </a:pPr>
                      <a:endParaRPr lang="ko-KR" sz="1400">
                        <a:latin typeface="맑은 고딕"/>
                        <a:ea typeface="맑은 고딕"/>
                      </a:endParaRPr>
                    </a:p>
                    <a:p>
                      <a:pPr lvl="0" rtl="0">
                        <a:lnSpc>
                          <a:spcPts val="975"/>
                        </a:lnSpc>
                        <a:defRPr/>
                      </a:pPr>
                      <a:r>
                        <a:rPr lang="ko-KR" altLang="en-US" sz="140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sz="1400">
                          <a:latin typeface="맑은 고딕"/>
                          <a:ea typeface="맑은 고딕"/>
                        </a:rPr>
                        <a:t>학생의 성적입력</a:t>
                      </a:r>
                      <a:endParaRPr lang="ko-KR" sz="1400">
                        <a:latin typeface="맑은 고딕"/>
                        <a:ea typeface="맑은 고딕"/>
                      </a:endParaRPr>
                    </a:p>
                  </a:txBody>
                  <a:tcPr marL="51050" marR="51050" marT="25530" marB="25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97117">
                <a:tc>
                  <a:txBody>
                    <a:bodyPr vert="horz" lIns="51050" tIns="25530" rIns="51050" bIns="25530" anchor="ctr" anchorCtr="0"/>
                    <a:p>
                      <a:pPr lvl="0" algn="ctr" rtl="0">
                        <a:lnSpc>
                          <a:spcPts val="975"/>
                        </a:lnSpc>
                        <a:defRPr/>
                      </a:pPr>
                      <a:r>
                        <a:rPr lang="en-US" sz="1800">
                          <a:latin typeface="맑은 고딕"/>
                          <a:ea typeface="맑은 고딕"/>
                        </a:rPr>
                        <a:t>18</a:t>
                      </a:r>
                      <a:endParaRPr lang="en-US" sz="1800">
                        <a:latin typeface="맑은 고딕"/>
                        <a:ea typeface="맑은 고딕"/>
                      </a:endParaRPr>
                    </a:p>
                  </a:txBody>
                  <a:tcPr marL="51050" marR="51050" marT="25530" marB="2553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 vert="horz" lIns="51050" tIns="25530" rIns="51050" bIns="25530" anchor="ctr" anchorCtr="0"/>
                    <a:p>
                      <a:pPr lvl="0">
                        <a:lnSpc>
                          <a:spcPts val="975"/>
                        </a:lnSpc>
                        <a:buNone/>
                        <a:defRPr/>
                      </a:pPr>
                      <a:endParaRPr lang="en-US" sz="1400" b="0" i="0" u="none" strike="noStrike">
                        <a:latin typeface="맑은 고딕"/>
                        <a:ea typeface="맑은 고딕"/>
                      </a:endParaRPr>
                    </a:p>
                    <a:p>
                      <a:pPr lvl="0">
                        <a:lnSpc>
                          <a:spcPts val="975"/>
                        </a:lnSpc>
                        <a:buNone/>
                        <a:defRPr/>
                      </a:pPr>
                      <a:r>
                        <a:rPr lang="en-US" sz="1400" b="0" i="0" u="none" strike="noStrike">
                          <a:latin typeface="맑은 고딕"/>
                          <a:ea typeface="맑은 고딕"/>
                        </a:rPr>
                        <a:t>protostuResultRE()</a:t>
                      </a:r>
                      <a:endParaRPr lang="en-US" b="0" i="0" u="none" strike="noStrike">
                        <a:latin typeface="맑은 고딕"/>
                        <a:ea typeface="맑은 고딕"/>
                      </a:endParaRPr>
                    </a:p>
                  </a:txBody>
                  <a:tcPr marL="51050" marR="51050" marT="25530" marB="25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vl="0">
                        <a:lnSpc>
                          <a:spcPts val="975"/>
                        </a:lnSpc>
                        <a:buNone/>
                        <a:defRPr/>
                      </a:pPr>
                      <a:endParaRPr lang="en-US" b="0" i="0" u="none" strike="noStrike"/>
                    </a:p>
                  </a:txBody>
                  <a:tcPr marL="51050" marR="51050" marT="25530" marB="255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buNone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void</a:t>
                      </a:r>
                      <a:endParaRPr lang="en-US" sz="1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51050" tIns="25530" rIns="51050" bIns="25530" anchor="ctr" anchorCtr="0"/>
                    <a:p>
                      <a:pPr lvl="0" rtl="0">
                        <a:lnSpc>
                          <a:spcPts val="975"/>
                        </a:lnSpc>
                        <a:defRPr/>
                      </a:pPr>
                      <a:r>
                        <a:rPr lang="ko-KR" altLang="en-US" sz="1400">
                          <a:latin typeface="맑은 고딕"/>
                          <a:ea typeface="맑은 고딕"/>
                        </a:rPr>
                        <a:t> </a:t>
                      </a:r>
                      <a:endParaRPr lang="ko-KR" altLang="en-US" sz="1400">
                        <a:latin typeface="맑은 고딕"/>
                        <a:ea typeface="맑은 고딕"/>
                      </a:endParaRPr>
                    </a:p>
                    <a:p>
                      <a:pPr lvl="0" rtl="0">
                        <a:lnSpc>
                          <a:spcPts val="975"/>
                        </a:lnSpc>
                        <a:defRPr/>
                      </a:pPr>
                      <a:r>
                        <a:rPr lang="ko-KR" altLang="en-US" sz="140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sz="1400">
                          <a:latin typeface="맑은 고딕"/>
                          <a:ea typeface="맑은 고딕"/>
                        </a:rPr>
                        <a:t>학생의</a:t>
                      </a:r>
                      <a:r>
                        <a:rPr lang="en-US" sz="140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sz="1400">
                          <a:latin typeface="맑은 고딕"/>
                          <a:ea typeface="맑은 고딕"/>
                        </a:rPr>
                        <a:t>성적 수정</a:t>
                      </a:r>
                      <a:endParaRPr lang="ko-KR" sz="1400">
                        <a:latin typeface="맑은 고딕"/>
                        <a:ea typeface="맑은 고딕"/>
                      </a:endParaRPr>
                    </a:p>
                  </a:txBody>
                  <a:tcPr marL="51050" marR="51050" marT="25530" marB="25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sp>
        <p:nvSpPr>
          <p:cNvPr id="41" name="직사각형 3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2"/>
          <p:cNvSpPr txBox="1"/>
          <p:nvPr/>
        </p:nvSpPr>
        <p:spPr>
          <a:xfrm>
            <a:off x="1176688" y="137160"/>
            <a:ext cx="55305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3"/>
          <p:cNvSpPr txBox="1"/>
          <p:nvPr/>
        </p:nvSpPr>
        <p:spPr>
          <a:xfrm>
            <a:off x="1176688" y="383381"/>
            <a:ext cx="246757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Class - 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다이어그램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/>
        </p:nvGraphicFramePr>
        <p:xfrm>
          <a:off x="6353175" y="771525"/>
          <a:ext cx="2687955" cy="4141115"/>
        </p:xfrm>
        <a:graphic>
          <a:graphicData uri="http://schemas.openxmlformats.org/drawingml/2006/table">
            <a:tbl>
              <a:tblPr firstRow="1" bandRow="1"/>
              <a:tblGrid>
                <a:gridCol w="2687955"/>
              </a:tblGrid>
              <a:tr h="4724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2500" i="1">
                          <a:solidFill>
                            <a:schemeClr val="tx1"/>
                          </a:solidFill>
                        </a:rPr>
                        <a:t>join</a:t>
                      </a:r>
                      <a:endParaRPr lang="en-US" altLang="ko-KR" sz="2500" i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015010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-id : String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-name : String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-email : String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-phonenum : String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-field : String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282190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200" i="1">
                          <a:solidFill>
                            <a:schemeClr val="tx1"/>
                          </a:solidFill>
                        </a:rPr>
                        <a:t>+getName() : String</a:t>
                      </a:r>
                      <a:endParaRPr lang="en-US" altLang="ko-KR" sz="1200" i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 i="1">
                          <a:solidFill>
                            <a:schemeClr val="tx1"/>
                          </a:solidFill>
                        </a:rPr>
                        <a:t>+getEmail() : String</a:t>
                      </a:r>
                      <a:endParaRPr lang="en-US" altLang="ko-KR" sz="1200" i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 i="1">
                          <a:solidFill>
                            <a:schemeClr val="tx1"/>
                          </a:solidFill>
                        </a:rPr>
                        <a:t>+getPhonenum() : String</a:t>
                      </a:r>
                      <a:endParaRPr lang="en-US" altLang="ko-KR" sz="1200" i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 i="1">
                          <a:solidFill>
                            <a:schemeClr val="tx1"/>
                          </a:solidFill>
                        </a:rPr>
                        <a:t>+getField() : String</a:t>
                      </a:r>
                      <a:endParaRPr lang="en-US" altLang="ko-KR" sz="1200" i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 i="1">
                          <a:solidFill>
                            <a:schemeClr val="tx1"/>
                          </a:solidFill>
                        </a:rPr>
                        <a:t>+getId() : String</a:t>
                      </a:r>
                      <a:endParaRPr lang="en-US" altLang="ko-KR" sz="1200" i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 i="1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i="1">
                          <a:solidFill>
                            <a:schemeClr val="tx1"/>
                          </a:solidFill>
                        </a:rPr>
                        <a:t>getPassword() : </a:t>
                      </a:r>
                      <a:r>
                        <a:rPr lang="en-US" altLang="ko-KR" sz="1200" i="1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en-US" altLang="ko-KR" sz="1200" i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 i="1">
                          <a:solidFill>
                            <a:schemeClr val="tx1"/>
                          </a:solidFill>
                        </a:rPr>
                        <a:t>+setName(String name) : void</a:t>
                      </a:r>
                      <a:endParaRPr lang="en-US" altLang="ko-KR" sz="1200" i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 i="1">
                          <a:solidFill>
                            <a:schemeClr val="tx1"/>
                          </a:solidFill>
                        </a:rPr>
                        <a:t>+setEmail(String email) : void</a:t>
                      </a:r>
                      <a:endParaRPr lang="en-US" altLang="ko-KR" sz="1200" i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 i="1">
                          <a:solidFill>
                            <a:schemeClr val="tx1"/>
                          </a:solidFill>
                        </a:rPr>
                        <a:t>+setPhonenum(String phonenum) : void</a:t>
                      </a:r>
                      <a:endParaRPr lang="en-US" altLang="ko-KR" sz="1200" i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 i="1">
                          <a:solidFill>
                            <a:schemeClr val="tx1"/>
                          </a:solidFill>
                        </a:rPr>
                        <a:t>+setField(String field) : void</a:t>
                      </a:r>
                      <a:endParaRPr lang="en-US" altLang="ko-KR" sz="1200" i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 i="1">
                          <a:solidFill>
                            <a:schemeClr val="tx1"/>
                          </a:solidFill>
                        </a:rPr>
                        <a:t>+setId(String id) : void</a:t>
                      </a:r>
                      <a:endParaRPr lang="en-US" altLang="ko-KR" sz="1200" i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 i="1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200" i="1">
                          <a:solidFill>
                            <a:schemeClr val="tx1"/>
                          </a:solidFill>
                        </a:rPr>
                        <a:t>setPassword(string password) : void </a:t>
                      </a:r>
                      <a:endParaRPr lang="ko-KR" altLang="en-US" sz="1200" i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표 54"/>
          <p:cNvGraphicFramePr>
            <a:graphicFrameLocks noGrp="1"/>
          </p:cNvGraphicFramePr>
          <p:nvPr/>
        </p:nvGraphicFramePr>
        <p:xfrm>
          <a:off x="3258505" y="3876675"/>
          <a:ext cx="2733353" cy="2941320"/>
        </p:xfrm>
        <a:graphic>
          <a:graphicData uri="http://schemas.openxmlformats.org/drawingml/2006/table">
            <a:tbl>
              <a:tblPr firstRow="1" bandRow="1"/>
              <a:tblGrid>
                <a:gridCol w="2733353"/>
              </a:tblGrid>
              <a:tr h="4724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</a:rPr>
                        <a:t>pro_info</a:t>
                      </a:r>
                      <a:endParaRPr lang="en-US" altLang="ko-KR" sz="2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67665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920240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+getName() : String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+getEmail() : String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+getPhonenum() : String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+getField() : String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+getId() : String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+setName(String name) : void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+setEmail(String email) : void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+setPhonenum(String phonenum) : void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+setField(String field) : void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+setId(String id) : void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표 55"/>
          <p:cNvGraphicFramePr>
            <a:graphicFrameLocks noGrp="1"/>
          </p:cNvGraphicFramePr>
          <p:nvPr/>
        </p:nvGraphicFramePr>
        <p:xfrm>
          <a:off x="231774" y="863599"/>
          <a:ext cx="2741930" cy="4620663"/>
        </p:xfrm>
        <a:graphic>
          <a:graphicData uri="http://schemas.openxmlformats.org/drawingml/2006/table">
            <a:tbl>
              <a:tblPr firstRow="1" bandRow="1"/>
              <a:tblGrid>
                <a:gridCol w="2741930"/>
              </a:tblGrid>
              <a:tr h="4724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</a:rPr>
                        <a:t>main</a:t>
                      </a:r>
                      <a:endParaRPr lang="en-US" altLang="ko-KR" sz="2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67665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8055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cs typeface="Calibri"/>
                        </a:rPr>
                        <a:t>+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cs typeface="Calibri"/>
                        </a:rPr>
                        <a:t> findstuid() : void </a:t>
                      </a:r>
                      <a:endParaRPr lang="ko-KR" altLang="en-US" sz="1200">
                        <a:solidFill>
                          <a:schemeClr val="tx1"/>
                        </a:solidFill>
                        <a:cs typeface="Calibri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cs typeface="Calibri"/>
                        </a:rPr>
                        <a:t>+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cs typeface="Calibri"/>
                        </a:rPr>
                        <a:t> findproid() : void </a:t>
                      </a:r>
                      <a:endParaRPr lang="ko-KR" altLang="en-US" sz="1200">
                        <a:solidFill>
                          <a:schemeClr val="tx1"/>
                        </a:solidFill>
                        <a:cs typeface="Calibri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cs typeface="Calibri"/>
                        </a:rPr>
                        <a:t>+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cs typeface="Calibri"/>
                        </a:rPr>
                        <a:t> findstupw() : void </a:t>
                      </a:r>
                      <a:endParaRPr lang="ko-KR" altLang="en-US" sz="1200">
                        <a:solidFill>
                          <a:schemeClr val="tx1"/>
                        </a:solidFill>
                        <a:cs typeface="Calibri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cs typeface="Calibri"/>
                        </a:rPr>
                        <a:t>+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cs typeface="Calibri"/>
                        </a:rPr>
                        <a:t> findpropw() : void </a:t>
                      </a:r>
                      <a:endParaRPr lang="ko-KR" altLang="en-US" sz="1200">
                        <a:solidFill>
                          <a:schemeClr val="tx1"/>
                        </a:solidFill>
                        <a:cs typeface="Calibri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cs typeface="Calibri"/>
                        </a:rPr>
                        <a:t>+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cs typeface="Calibri"/>
                        </a:rPr>
                        <a:t> Stuinfochk() :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cs typeface="Calibri"/>
                        </a:rPr>
                        <a:t>void </a:t>
                      </a:r>
                      <a:endParaRPr lang="ko-KR" altLang="en-US" sz="1200">
                        <a:solidFill>
                          <a:schemeClr val="tx1"/>
                        </a:solidFill>
                        <a:cs typeface="Calibri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cs typeface="Calibri"/>
                        </a:rPr>
                        <a:t>+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cs typeface="Calibri"/>
                        </a:rPr>
                        <a:t> Sroinfochk() : void </a:t>
                      </a:r>
                      <a:endParaRPr lang="ko-KR" altLang="en-US" sz="1200">
                        <a:solidFill>
                          <a:schemeClr val="tx1"/>
                        </a:solidFill>
                        <a:cs typeface="Calibri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cs typeface="Calibri"/>
                        </a:rPr>
                        <a:t>+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cs typeface="Calibri"/>
                        </a:rPr>
                        <a:t> stulog() : void </a:t>
                      </a:r>
                      <a:endParaRPr lang="ko-KR" altLang="en-US" sz="1200">
                        <a:solidFill>
                          <a:schemeClr val="tx1"/>
                        </a:solidFill>
                        <a:cs typeface="Calibri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cs typeface="Calibri"/>
                        </a:rPr>
                        <a:t>+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cs typeface="Calibri"/>
                        </a:rPr>
                        <a:t> stuinfoprint() :void  </a:t>
                      </a:r>
                      <a:endParaRPr lang="ko-KR" altLang="en-US" sz="1200">
                        <a:solidFill>
                          <a:schemeClr val="tx1"/>
                        </a:solidFill>
                        <a:cs typeface="Calibri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cs typeface="Calibri"/>
                        </a:rPr>
                        <a:t>+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cs typeface="Calibri"/>
                        </a:rPr>
                        <a:t> stuinfoRE() : void </a:t>
                      </a:r>
                      <a:endParaRPr lang="ko-KR" altLang="en-US" sz="1200">
                        <a:solidFill>
                          <a:schemeClr val="tx1"/>
                        </a:solidFill>
                        <a:cs typeface="Calibri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cs typeface="Calibri"/>
                        </a:rPr>
                        <a:t>+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cs typeface="Calibri"/>
                        </a:rPr>
                        <a:t> stuAttendanceChk() : void </a:t>
                      </a:r>
                      <a:endParaRPr lang="ko-KR" altLang="en-US" sz="1200">
                        <a:solidFill>
                          <a:schemeClr val="tx1"/>
                        </a:solidFill>
                        <a:cs typeface="Calibri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cs typeface="Calibri"/>
                        </a:rPr>
                        <a:t>+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cs typeface="Calibri"/>
                        </a:rPr>
                        <a:t> stuResultChk() : void </a:t>
                      </a:r>
                      <a:endParaRPr lang="ko-KR" altLang="en-US" sz="1200">
                        <a:solidFill>
                          <a:schemeClr val="tx1"/>
                        </a:solidFill>
                        <a:cs typeface="Calibri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cs typeface="Calibri"/>
                        </a:rPr>
                        <a:t>+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cs typeface="Calibri"/>
                        </a:rPr>
                        <a:t> prolog() : void </a:t>
                      </a:r>
                      <a:endParaRPr lang="ko-KR" altLang="en-US" sz="1200">
                        <a:solidFill>
                          <a:schemeClr val="tx1"/>
                        </a:solidFill>
                        <a:cs typeface="Calibri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cs typeface="Calibri"/>
                        </a:rPr>
                        <a:t>+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cs typeface="Calibri"/>
                        </a:rPr>
                        <a:t> proinfoprint() : void </a:t>
                      </a:r>
                      <a:endParaRPr lang="ko-KR" altLang="en-US" sz="1200">
                        <a:solidFill>
                          <a:schemeClr val="tx1"/>
                        </a:solidFill>
                        <a:cs typeface="Calibri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cs typeface="Calibri"/>
                        </a:rPr>
                        <a:t>+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cs typeface="Calibri"/>
                        </a:rPr>
                        <a:t> proinfoRE() : void </a:t>
                      </a:r>
                      <a:endParaRPr lang="ko-KR" altLang="en-US" sz="1200">
                        <a:solidFill>
                          <a:schemeClr val="tx1"/>
                        </a:solidFill>
                        <a:cs typeface="Calibri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cs typeface="Calibri"/>
                        </a:rPr>
                        <a:t>+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cs typeface="Calibri"/>
                        </a:rPr>
                        <a:t> protostuAttendance() : void </a:t>
                      </a:r>
                      <a:endParaRPr lang="ko-KR" altLang="en-US" sz="1200">
                        <a:solidFill>
                          <a:schemeClr val="tx1"/>
                        </a:solidFill>
                        <a:cs typeface="Calibri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cs typeface="Calibri"/>
                        </a:rPr>
                        <a:t>+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cs typeface="Calibri"/>
                        </a:rPr>
                        <a:t> protostuAttendanceRE() : void </a:t>
                      </a:r>
                      <a:endParaRPr lang="ko-KR" altLang="en-US" sz="1200">
                        <a:solidFill>
                          <a:schemeClr val="tx1"/>
                        </a:solidFill>
                        <a:cs typeface="Calibri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cs typeface="Calibri"/>
                        </a:rPr>
                        <a:t>+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cs typeface="Calibri"/>
                        </a:rPr>
                        <a:t> protostuResult() :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cs typeface="Calibri"/>
                        </a:rPr>
                        <a:t>void </a:t>
                      </a:r>
                      <a:endParaRPr lang="ko-KR" altLang="en-US" sz="1200">
                        <a:solidFill>
                          <a:schemeClr val="tx1"/>
                        </a:solidFill>
                        <a:cs typeface="Calibri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cs typeface="Calibri"/>
                        </a:rPr>
                        <a:t>+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cs typeface="Calibri"/>
                        </a:rPr>
                        <a:t> protostuResultRE() : void </a:t>
                      </a:r>
                      <a:endParaRPr lang="ko-KR" altLang="en-US" sz="1200">
                        <a:solidFill>
                          <a:schemeClr val="tx1"/>
                        </a:solidFill>
                        <a:cs typeface="Calibri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cs typeface="Calibri"/>
                        </a:rPr>
                        <a:t>+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cs typeface="Calibri"/>
                        </a:rPr>
                        <a:t> addstuinfo() :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cs typeface="Calibri"/>
                        </a:rPr>
                        <a:t>void</a:t>
                      </a:r>
                      <a:endParaRPr lang="en-US" altLang="ko-KR" sz="1200">
                        <a:solidFill>
                          <a:schemeClr val="tx1"/>
                        </a:solidFill>
                        <a:cs typeface="Calibri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cs typeface="Calibri"/>
                        </a:rPr>
                        <a:t>+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cs typeface="Calibri"/>
                        </a:rPr>
                        <a:t> addproinfo()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cs typeface="Calibri"/>
                        </a:rPr>
                        <a:t> : void</a:t>
                      </a:r>
                      <a:endParaRPr lang="en-US" altLang="ko-KR" sz="1200">
                        <a:solidFill>
                          <a:schemeClr val="tx1"/>
                        </a:solidFill>
                        <a:cs typeface="Calibri"/>
                      </a:endParaRPr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7" name="화살표: 오른쪽 56"/>
          <p:cNvSpPr/>
          <p:nvPr/>
        </p:nvSpPr>
        <p:spPr>
          <a:xfrm rot="19515266">
            <a:off x="4441107" y="3045187"/>
            <a:ext cx="2075714" cy="428323"/>
          </a:xfrm>
          <a:prstGeom prst="rightArrow">
            <a:avLst>
              <a:gd name="adj1" fmla="val 0"/>
              <a:gd name="adj2" fmla="val 65267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8" name="화살표: 오른쪽 57"/>
          <p:cNvSpPr/>
          <p:nvPr/>
        </p:nvSpPr>
        <p:spPr>
          <a:xfrm rot="12933940">
            <a:off x="8876845" y="3020409"/>
            <a:ext cx="2043104" cy="495652"/>
          </a:xfrm>
          <a:prstGeom prst="rightArrow">
            <a:avLst>
              <a:gd name="adj1" fmla="val 0"/>
              <a:gd name="adj2" fmla="val 65267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" name="직사각형 1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54" name="표 53"/>
          <p:cNvGraphicFramePr>
            <a:graphicFrameLocks noGrp="1"/>
          </p:cNvGraphicFramePr>
          <p:nvPr/>
        </p:nvGraphicFramePr>
        <p:xfrm>
          <a:off x="9281796" y="3876675"/>
          <a:ext cx="2729229" cy="2915991"/>
        </p:xfrm>
        <a:graphic>
          <a:graphicData uri="http://schemas.openxmlformats.org/drawingml/2006/table">
            <a:tbl>
              <a:tblPr firstRow="1" bandRow="1"/>
              <a:tblGrid>
                <a:gridCol w="2729229"/>
              </a:tblGrid>
              <a:tr h="4724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</a:rPr>
                        <a:t>stu_info</a:t>
                      </a:r>
                      <a:endParaRPr lang="en-US" altLang="ko-KR" sz="2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42336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en-US" altLang="ko-KR" sz="12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2024578"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+getName() : String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+getEmail() : String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+getPhonenum() : String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+getField() : String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+getId() : String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+setName(String name) : void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+setEmail(String email) : void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+setPhonenum(String phonenum) : void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+setField(String field) : void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+setId(String id) : void</a:t>
                      </a:r>
                      <a:endParaRPr lang="en-US" altLang="ko-KR" sz="1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60" name=""/>
          <p:cNvCxnSpPr/>
          <p:nvPr/>
        </p:nvCxnSpPr>
        <p:spPr>
          <a:xfrm>
            <a:off x="2964655" y="1702593"/>
            <a:ext cx="3357563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4975438" y="3438435"/>
            <a:ext cx="224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 err="1">
                <a:solidFill>
                  <a:schemeClr val="bg1"/>
                </a:solidFill>
              </a:rPr>
              <a:t>RunTest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268480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8" y="383381"/>
            <a:ext cx="23723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RunTest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순서도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직선 연결선 4"/>
          <p:cNvCxnSpPr>
            <a:stCxn id="6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원호 10"/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원호 11"/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원호 12"/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원호 13"/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</a:rPr>
              <a:t>회원가입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</a:rPr>
              <a:t>로그인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</a:rPr>
              <a:t>개인정보관리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</a:rPr>
              <a:t>성적관리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</a:rPr>
              <a:t>출석관리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710605" y="4845864"/>
            <a:ext cx="1634836" cy="15369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출석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입력 및 조회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567997" y="666082"/>
            <a:ext cx="1634836" cy="15369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성적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입력 및 조회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277307" y="5029574"/>
            <a:ext cx="1634836" cy="15369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정보조회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954536" y="717118"/>
            <a:ext cx="1634836" cy="15369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정보입력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6"/>
          <p:cNvSpPr/>
          <p:nvPr/>
        </p:nvSpPr>
        <p:spPr>
          <a:xfrm>
            <a:off x="0" y="4966992"/>
            <a:ext cx="12192000" cy="1891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8" y="383381"/>
            <a:ext cx="256288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RunTest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회원가입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"/>
          <p:cNvSpPr/>
          <p:nvPr/>
        </p:nvSpPr>
        <p:spPr>
          <a:xfrm>
            <a:off x="1286272" y="1858169"/>
            <a:ext cx="4320540" cy="3600450"/>
          </a:xfrm>
          <a:prstGeom prst="roundRect">
            <a:avLst>
              <a:gd name="adj" fmla="val 16667"/>
            </a:avLst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3" name=""/>
          <p:cNvSpPr/>
          <p:nvPr/>
        </p:nvSpPr>
        <p:spPr>
          <a:xfrm>
            <a:off x="7021116" y="1899443"/>
            <a:ext cx="4320540" cy="360045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4" name="원호 10"/>
          <p:cNvSpPr/>
          <p:nvPr/>
        </p:nvSpPr>
        <p:spPr>
          <a:xfrm>
            <a:off x="4727731" y="6074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36"/>
          <p:cNvSpPr txBox="1"/>
          <p:nvPr/>
        </p:nvSpPr>
        <p:spPr>
          <a:xfrm>
            <a:off x="3012282" y="5701028"/>
            <a:ext cx="9179718" cy="66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회원가입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이름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전공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이메일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학번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비밀번호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전화번호 입력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학번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-&gt;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학생의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4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6"/>
          <p:cNvSpPr/>
          <p:nvPr/>
        </p:nvSpPr>
        <p:spPr>
          <a:xfrm>
            <a:off x="0" y="4966992"/>
            <a:ext cx="12192000" cy="1891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36"/>
          <p:cNvSpPr txBox="1"/>
          <p:nvPr/>
        </p:nvSpPr>
        <p:spPr>
          <a:xfrm>
            <a:off x="-295275" y="5862953"/>
            <a:ext cx="12192000" cy="374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ID(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학번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),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PWD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가 일치한다면 학생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교수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시스템으로 이동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8" y="383381"/>
            <a:ext cx="229357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RunTest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로그인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1171972" y="1972468"/>
            <a:ext cx="4320540" cy="3600450"/>
          </a:xfrm>
          <a:prstGeom prst="roundRect">
            <a:avLst>
              <a:gd name="adj" fmla="val 13021"/>
            </a:avLst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8" name=""/>
          <p:cNvSpPr/>
          <p:nvPr/>
        </p:nvSpPr>
        <p:spPr>
          <a:xfrm>
            <a:off x="7103665" y="1959769"/>
            <a:ext cx="4320540" cy="360045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9" name="원호 10"/>
          <p:cNvSpPr/>
          <p:nvPr/>
        </p:nvSpPr>
        <p:spPr>
          <a:xfrm>
            <a:off x="4727731" y="820132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4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6"/>
          <p:cNvSpPr/>
          <p:nvPr/>
        </p:nvSpPr>
        <p:spPr>
          <a:xfrm>
            <a:off x="0" y="4966992"/>
            <a:ext cx="12192000" cy="1891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36"/>
          <p:cNvSpPr txBox="1"/>
          <p:nvPr/>
        </p:nvSpPr>
        <p:spPr>
          <a:xfrm>
            <a:off x="2890836" y="5862953"/>
            <a:ext cx="8501064" cy="66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찾기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이름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이메일이 일치한다면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출력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PWD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찾기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이름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학번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이메일이 일치한다면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PWD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출력 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8" y="383381"/>
            <a:ext cx="3239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RunTest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ID, PWD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찾기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1171972" y="1972468"/>
            <a:ext cx="4320540" cy="3600450"/>
          </a:xfrm>
          <a:prstGeom prst="roundRect">
            <a:avLst>
              <a:gd name="adj" fmla="val 13021"/>
            </a:avLst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8" name=""/>
          <p:cNvSpPr/>
          <p:nvPr/>
        </p:nvSpPr>
        <p:spPr>
          <a:xfrm>
            <a:off x="7103665" y="1959769"/>
            <a:ext cx="4320540" cy="360045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9" name="원호 10"/>
          <p:cNvSpPr/>
          <p:nvPr/>
        </p:nvSpPr>
        <p:spPr>
          <a:xfrm>
            <a:off x="4727731" y="820132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4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6"/>
          <p:cNvSpPr/>
          <p:nvPr/>
        </p:nvSpPr>
        <p:spPr>
          <a:xfrm>
            <a:off x="0" y="4966992"/>
            <a:ext cx="12192000" cy="1891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36"/>
          <p:cNvSpPr txBox="1"/>
          <p:nvPr/>
        </p:nvSpPr>
        <p:spPr>
          <a:xfrm>
            <a:off x="2764632" y="5701028"/>
            <a:ext cx="9179718" cy="66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개인정보조회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-&gt;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회원가입으로 등록된 정보출력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개인정보수정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-&gt;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비밀번호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email, 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전화번호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8" y="383381"/>
            <a:ext cx="31014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RunTest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개인정보관리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1286272" y="1705769"/>
            <a:ext cx="4320540" cy="3600450"/>
          </a:xfrm>
          <a:prstGeom prst="roundRect">
            <a:avLst>
              <a:gd name="adj" fmla="val 13021"/>
            </a:avLst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7" name=""/>
          <p:cNvSpPr/>
          <p:nvPr/>
        </p:nvSpPr>
        <p:spPr>
          <a:xfrm>
            <a:off x="7078266" y="1715294"/>
            <a:ext cx="4320540" cy="3600450"/>
          </a:xfrm>
          <a:prstGeom prst="roundRect">
            <a:avLst>
              <a:gd name="adj" fmla="val 8073"/>
            </a:avLst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8" name="원호 10"/>
          <p:cNvSpPr/>
          <p:nvPr/>
        </p:nvSpPr>
        <p:spPr>
          <a:xfrm>
            <a:off x="4727731" y="41055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양쪽 대괄호 4"/>
          <p:cNvSpPr/>
          <p:nvPr/>
        </p:nvSpPr>
        <p:spPr>
          <a:xfrm>
            <a:off x="1026695" y="2342148"/>
            <a:ext cx="10299031" cy="2197768"/>
          </a:xfrm>
          <a:prstGeom prst="bracketPair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28285" y="2823410"/>
            <a:ext cx="1459230" cy="4512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600">
                <a:solidFill>
                  <a:schemeClr val="bg1"/>
                </a:solidFill>
                <a:latin typeface="Caladea"/>
              </a:rPr>
              <a:t>Part 1</a:t>
            </a:r>
            <a:endParaRPr lang="ko-KR" altLang="en-US" sz="2400" spc="6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7237" y="3441032"/>
            <a:ext cx="226132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600" b="1" spc="600" dirty="0">
                <a:solidFill>
                  <a:schemeClr val="bg1"/>
                </a:solidFill>
                <a:latin typeface="Caladea"/>
              </a:rPr>
              <a:t>Project 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원호 10"/>
          <p:cNvSpPr/>
          <p:nvPr/>
        </p:nvSpPr>
        <p:spPr>
          <a:xfrm>
            <a:off x="2587780" y="660588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4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6"/>
          <p:cNvSpPr/>
          <p:nvPr/>
        </p:nvSpPr>
        <p:spPr>
          <a:xfrm>
            <a:off x="0" y="4966992"/>
            <a:ext cx="12192000" cy="1891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36"/>
          <p:cNvSpPr txBox="1"/>
          <p:nvPr/>
        </p:nvSpPr>
        <p:spPr>
          <a:xfrm>
            <a:off x="2745582" y="5701028"/>
            <a:ext cx="9179718" cy="66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성적기입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-&gt;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학생명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학번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과목명 입력 후 해당 학생 성적입력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성적수정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-&gt;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학생명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학번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과목명 입력 후 수정 성적입력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8" y="383381"/>
            <a:ext cx="33643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RunTest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성적관리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교수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324247" y="1715294"/>
            <a:ext cx="3600450" cy="3600450"/>
          </a:xfrm>
          <a:prstGeom prst="roundRect">
            <a:avLst>
              <a:gd name="adj" fmla="val 11189"/>
            </a:avLst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7" name=""/>
          <p:cNvSpPr/>
          <p:nvPr/>
        </p:nvSpPr>
        <p:spPr>
          <a:xfrm>
            <a:off x="4382691" y="1715294"/>
            <a:ext cx="3600450" cy="360045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9" name=""/>
          <p:cNvSpPr/>
          <p:nvPr/>
        </p:nvSpPr>
        <p:spPr>
          <a:xfrm>
            <a:off x="8440341" y="1689894"/>
            <a:ext cx="3600450" cy="3600450"/>
          </a:xfrm>
          <a:prstGeom prst="roundRect">
            <a:avLst>
              <a:gd name="adj" fmla="val 13021"/>
            </a:avLst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2" name="원호 10"/>
          <p:cNvSpPr/>
          <p:nvPr/>
        </p:nvSpPr>
        <p:spPr>
          <a:xfrm>
            <a:off x="6912131" y="5439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4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6"/>
          <p:cNvSpPr/>
          <p:nvPr/>
        </p:nvSpPr>
        <p:spPr>
          <a:xfrm>
            <a:off x="0" y="4966992"/>
            <a:ext cx="12192000" cy="1891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36"/>
          <p:cNvSpPr txBox="1"/>
          <p:nvPr/>
        </p:nvSpPr>
        <p:spPr>
          <a:xfrm>
            <a:off x="2774157" y="5834378"/>
            <a:ext cx="9179718" cy="374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성적조회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-&gt;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학생로그인 후 성적조회시 해당 과목명과 성적출력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8" y="383381"/>
            <a:ext cx="33643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RunTest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성적관리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학생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1286272" y="1810544"/>
            <a:ext cx="4320540" cy="3600450"/>
          </a:xfrm>
          <a:prstGeom prst="roundRect">
            <a:avLst>
              <a:gd name="adj" fmla="val 13021"/>
            </a:avLst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7" name=""/>
          <p:cNvSpPr/>
          <p:nvPr/>
        </p:nvSpPr>
        <p:spPr>
          <a:xfrm>
            <a:off x="7078266" y="1848644"/>
            <a:ext cx="4320540" cy="3600450"/>
          </a:xfrm>
          <a:prstGeom prst="roundRect">
            <a:avLst>
              <a:gd name="adj" fmla="val 13802"/>
            </a:avLst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8" name="원호 10"/>
          <p:cNvSpPr/>
          <p:nvPr/>
        </p:nvSpPr>
        <p:spPr>
          <a:xfrm>
            <a:off x="4784881" y="362932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4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6"/>
          <p:cNvSpPr/>
          <p:nvPr/>
        </p:nvSpPr>
        <p:spPr>
          <a:xfrm>
            <a:off x="0" y="4966992"/>
            <a:ext cx="12192000" cy="1891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36"/>
          <p:cNvSpPr txBox="1"/>
          <p:nvPr/>
        </p:nvSpPr>
        <p:spPr>
          <a:xfrm>
            <a:off x="2726532" y="5548628"/>
            <a:ext cx="9179718" cy="95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출석입력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-&gt;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학생명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학번 입력 후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주차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한 학기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에 해당하는 출석 입력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출석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O, 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결석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X, 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지각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: W</a:t>
            </a:r>
            <a:endParaRPr lang="en-US" altLang="ko-KR" sz="19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출석수정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변경하려는 주차 선택 후 출석입력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8" y="383381"/>
            <a:ext cx="33643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RunTest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출석관리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교수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1286272" y="1886744"/>
            <a:ext cx="4320540" cy="1800225"/>
          </a:xfrm>
          <a:prstGeom prst="roundRect">
            <a:avLst>
              <a:gd name="adj" fmla="val 0"/>
            </a:avLst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7" name=""/>
          <p:cNvSpPr/>
          <p:nvPr/>
        </p:nvSpPr>
        <p:spPr>
          <a:xfrm>
            <a:off x="7078266" y="1648619"/>
            <a:ext cx="4320540" cy="360045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8" name="원호 10"/>
          <p:cNvSpPr/>
          <p:nvPr/>
        </p:nvSpPr>
        <p:spPr>
          <a:xfrm>
            <a:off x="4727731" y="420082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/>
          <p:nvPr/>
        </p:nvSpPr>
        <p:spPr>
          <a:xfrm>
            <a:off x="1286272" y="3667919"/>
            <a:ext cx="4320540" cy="1080135"/>
          </a:xfrm>
          <a:prstGeom prst="roundRect">
            <a:avLst>
              <a:gd name="adj" fmla="val 0"/>
            </a:avLst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4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6"/>
          <p:cNvSpPr/>
          <p:nvPr/>
        </p:nvSpPr>
        <p:spPr>
          <a:xfrm>
            <a:off x="0" y="4966992"/>
            <a:ext cx="12192000" cy="1891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36"/>
          <p:cNvSpPr txBox="1"/>
          <p:nvPr/>
        </p:nvSpPr>
        <p:spPr>
          <a:xfrm>
            <a:off x="2859882" y="5701028"/>
            <a:ext cx="9179718" cy="374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 출석조회 선택시 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</a:rPr>
              <a:t>주차에 해당하는 출석출력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8" y="383381"/>
            <a:ext cx="33643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RunTest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출석관리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학생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1286272" y="1829594"/>
            <a:ext cx="4320540" cy="3600450"/>
          </a:xfrm>
          <a:prstGeom prst="roundRect">
            <a:avLst>
              <a:gd name="adj" fmla="val 13021"/>
            </a:avLst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7" name=""/>
          <p:cNvSpPr/>
          <p:nvPr/>
        </p:nvSpPr>
        <p:spPr>
          <a:xfrm>
            <a:off x="7078266" y="1915319"/>
            <a:ext cx="4320540" cy="2880360"/>
          </a:xfrm>
          <a:prstGeom prst="roundRect">
            <a:avLst>
              <a:gd name="adj" fmla="val 8984"/>
            </a:avLst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8" name="원호 10"/>
          <p:cNvSpPr/>
          <p:nvPr/>
        </p:nvSpPr>
        <p:spPr>
          <a:xfrm>
            <a:off x="4727731" y="515332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6688" y="137160"/>
            <a:ext cx="55305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Caladea"/>
              </a:rPr>
              <a:t>Part 1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7" y="383381"/>
            <a:ext cx="44964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  <a:latin typeface="Caladea"/>
              </a:rPr>
              <a:t>Project 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Caladea"/>
              </a:rPr>
              <a:t>선정이유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  <a:latin typeface="Caladea"/>
              </a:rPr>
              <a:t>-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Caladea"/>
              </a:rPr>
              <a:t> 학사관리 시스템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>
                <a:solidFill>
                  <a:srgbClr val="000000"/>
                </a:solidFill>
              </a:rPr>
              <a:t>학사관리시스템 사용자인 학생과 교수가 유기적으로 연결되어 입력과 조회</a:t>
            </a:r>
            <a:r>
              <a:rPr lang="en-US" altLang="ko-KR">
                <a:solidFill>
                  <a:srgbClr val="000000"/>
                </a:solidFill>
              </a:rPr>
              <a:t>,</a:t>
            </a:r>
            <a:r>
              <a:rPr lang="ko-KR" altLang="en-US">
                <a:solidFill>
                  <a:srgbClr val="000000"/>
                </a:solidFill>
              </a:rPr>
              <a:t> 수정 등의 기능을 구현할 수 있을 것이라 생각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>
                <a:solidFill>
                  <a:schemeClr val="tx1"/>
                </a:solidFill>
                <a:latin typeface="Caladea"/>
              </a:rPr>
              <a:t>학사관리 시스템은 학교</a:t>
            </a:r>
            <a:r>
              <a:rPr lang="en-US" altLang="ko-KR">
                <a:solidFill>
                  <a:schemeClr val="tx1"/>
                </a:solidFill>
                <a:latin typeface="Caladea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Caladea"/>
              </a:rPr>
              <a:t> 교육기관 등에서 필수적으로 사용하는 시스템이며</a:t>
            </a:r>
            <a:r>
              <a:rPr lang="en-US" altLang="ko-KR">
                <a:solidFill>
                  <a:schemeClr val="tx1"/>
                </a:solidFill>
                <a:latin typeface="Caladea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Caladea"/>
              </a:rPr>
              <a:t> 출결관리</a:t>
            </a:r>
            <a:r>
              <a:rPr lang="en-US" altLang="ko-KR">
                <a:solidFill>
                  <a:schemeClr val="tx1"/>
                </a:solidFill>
                <a:latin typeface="Caladea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Caladea"/>
              </a:rPr>
              <a:t> 성적관리 등 다양한 기능을 적용할 수 있을 것이라 생각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학사관리 시스템이 아무래도 ​​</a:t>
            </a:r>
            <a:endParaRPr lang="en-US" altLang="ko-KR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학생이었던 기억이 있는​​</a:t>
            </a:r>
            <a:endParaRPr lang="en-US" altLang="ko-KR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인원인만큼 더 이해도가 높고 ​​</a:t>
            </a:r>
            <a:endParaRPr lang="en-US" altLang="ko-KR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각 기능의 개선점에 대한 각자의​​</a:t>
            </a:r>
            <a:endParaRPr lang="en-US" altLang="ko-KR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생각이 있었을 것이고 벤치마킹​​</a:t>
            </a:r>
            <a:endParaRPr lang="en-US" altLang="ko-KR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비교가 수월했을 것이라고 생각​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60573" y="5428860"/>
            <a:ext cx="887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aladea"/>
              </a:rPr>
              <a:t>이정우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9125" y="5408265"/>
            <a:ext cx="887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aladea"/>
              </a:rPr>
              <a:t>김희원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17676" y="5428860"/>
            <a:ext cx="887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aladea"/>
              </a:rPr>
              <a:t>이준형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6688" y="137160"/>
            <a:ext cx="55305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Caladea"/>
              </a:rPr>
              <a:t>Part 1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6" y="383381"/>
            <a:ext cx="23913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  <a:latin typeface="Caladea"/>
              </a:rPr>
              <a:t>Project -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Caladea"/>
              </a:rPr>
              <a:t> 업무분담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  <a:latin typeface="Calad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000000"/>
                </a:solidFill>
              </a:rPr>
              <a:t>UseCaseDiagram,</a:t>
            </a:r>
            <a:endParaRPr lang="en-US" altLang="ko-KR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rgbClr val="000000"/>
                </a:solidFill>
              </a:rPr>
              <a:t>FlowChart,</a:t>
            </a:r>
            <a:endParaRPr lang="en-US" altLang="ko-KR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rgbClr val="000000"/>
                </a:solidFill>
              </a:rPr>
              <a:t>Algorithm</a:t>
            </a:r>
            <a:r>
              <a:rPr lang="ko-KR" altLang="en-US">
                <a:solidFill>
                  <a:srgbClr val="000000"/>
                </a:solidFill>
              </a:rPr>
              <a:t> 구현 및 통합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rgbClr val="000000"/>
                </a:solidFill>
              </a:rPr>
              <a:t>상세명세표</a:t>
            </a:r>
            <a:r>
              <a:rPr lang="en-US" altLang="ko-KR">
                <a:solidFill>
                  <a:srgbClr val="000000"/>
                </a:solidFill>
              </a:rPr>
              <a:t>,</a:t>
            </a:r>
            <a:endParaRPr lang="en-US" altLang="ko-KR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rgbClr val="000000"/>
                </a:solidFill>
              </a:rPr>
              <a:t>ClassDiagram,</a:t>
            </a:r>
            <a:endParaRPr lang="en-US" altLang="ko-KR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rgbClr val="000000"/>
                </a:solidFill>
              </a:rPr>
              <a:t>Algorithm</a:t>
            </a:r>
            <a:r>
              <a:rPr lang="ko-KR" altLang="en-US">
                <a:solidFill>
                  <a:srgbClr val="000000"/>
                </a:solidFill>
              </a:rPr>
              <a:t> 구현</a:t>
            </a:r>
            <a:endParaRPr lang="ko-KR" altLang="en-US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rgbClr val="000000"/>
                </a:solidFill>
              </a:rPr>
              <a:t>Project ppt </a:t>
            </a:r>
            <a:r>
              <a:rPr lang="ko-KR" altLang="en-US">
                <a:solidFill>
                  <a:srgbClr val="000000"/>
                </a:solidFill>
              </a:rPr>
              <a:t>제작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rgbClr val="000000"/>
                </a:solidFill>
              </a:rPr>
              <a:t>사용자요구사항</a:t>
            </a:r>
            <a:endParaRPr lang="ko-KR" altLang="en-US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rgbClr val="000000"/>
                </a:solidFill>
              </a:rPr>
              <a:t>ClassNaming,</a:t>
            </a:r>
            <a:endParaRPr lang="en-US" altLang="ko-KR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rgbClr val="000000"/>
                </a:solidFill>
              </a:rPr>
              <a:t>MMNaming,</a:t>
            </a:r>
            <a:endParaRPr lang="en-US" altLang="ko-KR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rgbClr val="000000"/>
                </a:solidFill>
              </a:rPr>
              <a:t>Algorithm</a:t>
            </a:r>
            <a:r>
              <a:rPr lang="ko-KR" altLang="en-US">
                <a:solidFill>
                  <a:srgbClr val="000000"/>
                </a:solidFill>
              </a:rPr>
              <a:t> 구현</a:t>
            </a:r>
            <a:r>
              <a:rPr lang="en-US" altLang="ko-KR">
                <a:solidFill>
                  <a:srgbClr val="000000"/>
                </a:solidFill>
              </a:rPr>
              <a:t>,</a:t>
            </a:r>
            <a:endParaRPr lang="en-US" altLang="ko-KR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rgbClr val="000000"/>
                </a:solidFill>
              </a:rPr>
              <a:t>Project </a:t>
            </a:r>
            <a:r>
              <a:rPr lang="ko-KR" altLang="en-US">
                <a:solidFill>
                  <a:srgbClr val="000000"/>
                </a:solidFill>
              </a:rPr>
              <a:t>발표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60573" y="5428860"/>
            <a:ext cx="887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aladea"/>
              </a:rPr>
              <a:t>이정우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9125" y="5408265"/>
            <a:ext cx="887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aladea"/>
              </a:rPr>
              <a:t>김희원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17676" y="5428860"/>
            <a:ext cx="887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aladea"/>
              </a:rPr>
              <a:t>이준형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6688" y="137160"/>
            <a:ext cx="54352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8" y="383381"/>
            <a:ext cx="2477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Project - 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시나리오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2" name="직선 화살표 연결선 31"/>
          <p:cNvCxnSpPr>
            <a:endCxn id="33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사각형: 둥근 모서리 33"/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사각형: 둥근 모서리 34"/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사각형: 둥근 모서리 35"/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400073" y="2893559"/>
            <a:ext cx="1288275" cy="128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공통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endParaRPr lang="en-US" altLang="ko-KR" sz="5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회원가입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로그인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정보관리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42010" y="2937239"/>
            <a:ext cx="1288274" cy="1023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학생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endParaRPr lang="en-US" altLang="ko-KR" sz="5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성적조회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출석조회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138754" y="2994389"/>
            <a:ext cx="1148575" cy="1023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교수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endParaRPr lang="en-US" altLang="ko-KR" sz="5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성적관리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출석관리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66374" y="2213051"/>
            <a:ext cx="1711593" cy="2852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000000"/>
                </a:solidFill>
              </a:rPr>
              <a:t>공통</a:t>
            </a:r>
            <a:endParaRPr lang="ko-KR" altLang="en-US" sz="2000">
              <a:solidFill>
                <a:srgbClr val="000000"/>
              </a:solidFill>
            </a:endParaRPr>
          </a:p>
          <a:p>
            <a:pPr algn="ctr">
              <a:defRPr/>
            </a:pPr>
            <a:endParaRPr lang="en-US" altLang="ko-KR" sz="50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· </a:t>
            </a:r>
            <a:r>
              <a:rPr lang="ko-KR" altLang="en-US">
                <a:solidFill>
                  <a:schemeClr val="lt1"/>
                </a:solidFill>
              </a:rPr>
              <a:t>이름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· ID,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PWD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· </a:t>
            </a:r>
            <a:r>
              <a:rPr lang="ko-KR" altLang="en-US">
                <a:solidFill>
                  <a:schemeClr val="lt1"/>
                </a:solidFill>
              </a:rPr>
              <a:t>교과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· E-mail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· </a:t>
            </a:r>
            <a:r>
              <a:rPr lang="ko-KR" altLang="en-US">
                <a:solidFill>
                  <a:schemeClr val="lt1"/>
                </a:solidFill>
              </a:rPr>
              <a:t>전화번호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endParaRPr lang="ko-KR" altLang="en-US" sz="2000">
              <a:solidFill>
                <a:schemeClr val="lt1"/>
              </a:solidFill>
            </a:endParaRPr>
          </a:p>
          <a:p>
            <a:pPr algn="ctr">
              <a:defRPr/>
            </a:pPr>
            <a:r>
              <a:rPr lang="ko-KR" altLang="en-US" sz="2000">
                <a:solidFill>
                  <a:srgbClr val="000000"/>
                </a:solidFill>
              </a:rPr>
              <a:t>학생</a:t>
            </a:r>
            <a:endParaRPr lang="ko-KR" altLang="en-US" sz="200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5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· </a:t>
            </a:r>
            <a:r>
              <a:rPr lang="ko-KR" altLang="en-US">
                <a:solidFill>
                  <a:schemeClr val="lt1"/>
                </a:solidFill>
              </a:rPr>
              <a:t>학번</a:t>
            </a:r>
            <a:endParaRPr lang="ko-KR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5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양쪽 대괄호 4"/>
          <p:cNvSpPr/>
          <p:nvPr/>
        </p:nvSpPr>
        <p:spPr>
          <a:xfrm>
            <a:off x="1026695" y="2342148"/>
            <a:ext cx="10299031" cy="2197768"/>
          </a:xfrm>
          <a:prstGeom prst="bracketPair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47335" y="2823410"/>
            <a:ext cx="1459230" cy="4512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600">
                <a:solidFill>
                  <a:schemeClr val="bg1"/>
                </a:solidFill>
                <a:latin typeface="Caladea"/>
              </a:rPr>
              <a:t>Part 2</a:t>
            </a:r>
            <a:endParaRPr lang="ko-KR" altLang="en-US" sz="2400" spc="6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31259" y="3429000"/>
            <a:ext cx="232948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600" b="1" spc="600" dirty="0" err="1">
                <a:solidFill>
                  <a:schemeClr val="bg1"/>
                </a:solidFill>
                <a:latin typeface="Caladea"/>
              </a:rPr>
              <a:t>UseCase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6688" y="137160"/>
            <a:ext cx="55305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Caladea"/>
              </a:rPr>
              <a:t>Part 2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8" y="383381"/>
            <a:ext cx="35141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  <a:latin typeface="Caladea"/>
              </a:rPr>
              <a:t>UseCase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Caladea"/>
              </a:rPr>
              <a:t>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  <a:latin typeface="Caladea"/>
              </a:rPr>
              <a:t>-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Caladea"/>
              </a:rPr>
              <a:t> 사용자 요구사항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85089" y="844550"/>
            <a:ext cx="11221814" cy="57537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2860" y="1040702"/>
            <a:ext cx="10586087" cy="315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039927" y="6598318"/>
            <a:ext cx="2152073" cy="25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36"/>
          <p:cNvSpPr txBox="1"/>
          <p:nvPr/>
        </p:nvSpPr>
        <p:spPr>
          <a:xfrm>
            <a:off x="1121163" y="1231899"/>
            <a:ext cx="10152874" cy="2252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요구사항</a:t>
            </a:r>
            <a:endParaRPr lang="ko-KR" altLang="en-US" sz="2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● 대학교 교직원과 학생이 본인의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PWD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를 입력하여 접속할 수 있는 사이트 개설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● 개인정보 등록과 수정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성적을 등록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수정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조회가 가능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학생의 출석 여부를 확인 할 수 있어야 함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단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관리자 모드는 개발하지 않는다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6"/>
          <p:cNvSpPr txBox="1"/>
          <p:nvPr/>
        </p:nvSpPr>
        <p:spPr>
          <a:xfrm>
            <a:off x="1019562" y="4318000"/>
            <a:ext cx="10152874" cy="2280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ko-KR" altLang="en-US" sz="21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5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100">
                <a:solidFill>
                  <a:schemeClr val="tx1">
                    <a:lumMod val="75000"/>
                    <a:lumOff val="25000"/>
                  </a:schemeClr>
                </a:solidFill>
              </a:rPr>
              <a:t>개인정보 등록은 회원가입 할 때 할 수 있다</a:t>
            </a: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2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ko-KR" altLang="en-US" sz="2100">
                <a:solidFill>
                  <a:schemeClr val="tx1">
                    <a:lumMod val="75000"/>
                    <a:lumOff val="25000"/>
                  </a:schemeClr>
                </a:solidFill>
              </a:rPr>
              <a:t> 개인정보를 조회하여 읽을 수 있다</a:t>
            </a: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2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ko-KR" altLang="en-US" sz="2100">
                <a:solidFill>
                  <a:schemeClr val="tx1">
                    <a:lumMod val="75000"/>
                    <a:lumOff val="25000"/>
                  </a:schemeClr>
                </a:solidFill>
              </a:rPr>
              <a:t> 개인정보를 수정할 수 있다</a:t>
            </a: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2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r>
              <a:rPr lang="ko-KR" altLang="en-US" sz="2100">
                <a:solidFill>
                  <a:schemeClr val="tx1">
                    <a:lumMod val="75000"/>
                    <a:lumOff val="25000"/>
                  </a:schemeClr>
                </a:solidFill>
              </a:rPr>
              <a:t> 교수는 학생의 성적과 출석을 등록하고 수정할 수 있다</a:t>
            </a: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2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</a:rPr>
              <a:t>5.</a:t>
            </a:r>
            <a:r>
              <a:rPr lang="ko-KR" altLang="en-US" sz="2100">
                <a:solidFill>
                  <a:schemeClr val="tx1">
                    <a:lumMod val="75000"/>
                    <a:lumOff val="25000"/>
                  </a:schemeClr>
                </a:solidFill>
              </a:rPr>
              <a:t> 학생은 본인의 성적과 출석을 조회하여 읽을 수 있다</a:t>
            </a: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2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</a:rPr>
              <a:t>6.</a:t>
            </a:r>
            <a:r>
              <a:rPr lang="ko-KR" altLang="en-US" sz="2100">
                <a:solidFill>
                  <a:schemeClr val="tx1">
                    <a:lumMod val="75000"/>
                    <a:lumOff val="25000"/>
                  </a:schemeClr>
                </a:solidFill>
              </a:rPr>
              <a:t> 개인정보 이외의 모든 기능은 로그인 후에 사용할 수 있다</a:t>
            </a: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2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76688" y="137160"/>
            <a:ext cx="55305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8" y="383381"/>
            <a:ext cx="288412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  <a:latin typeface="Caladea"/>
              </a:rPr>
              <a:t>UseCase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 다이어그램</a:t>
            </a:r>
            <a:endParaRPr lang="ko-KR" altLang="en-US" spc="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타원 3"/>
          <p:cNvSpPr/>
          <p:nvPr/>
        </p:nvSpPr>
        <p:spPr>
          <a:xfrm>
            <a:off x="1293542" y="2100831"/>
            <a:ext cx="1698172" cy="673240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맑은 고딕"/>
                <a:cs typeface="맑은 고딕"/>
              </a:rPr>
              <a:t>회원가입</a:t>
            </a:r>
            <a:endParaRPr xmlns:mc="http://schemas.openxmlformats.org/markup-compatibility/2006" xmlns:hp="http://schemas.haansoft.com/office/presentation/8.0" kumimoji="0" lang="zh-CN" altLang="en-US" sz="1800" b="0" i="0" u="none" strike="noStrike" kern="1200" cap="none" spc="0" normalizeH="0" baseline="0" mc:Ignorable="hp" hp:hslEmbossed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/>
              <a:ea typeface="等线"/>
              <a:cs typeface="等线"/>
            </a:endParaRPr>
          </a:p>
        </p:txBody>
      </p:sp>
      <p:sp>
        <p:nvSpPr>
          <p:cNvPr id="73" name="직사각형 4"/>
          <p:cNvSpPr/>
          <p:nvPr/>
        </p:nvSpPr>
        <p:spPr>
          <a:xfrm>
            <a:off x="5034015" y="1576588"/>
            <a:ext cx="1927123" cy="481781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61cbf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맑은 고딕"/>
                <a:cs typeface="맑은 고딕"/>
              </a:rPr>
              <a:t>학생정보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맑은 고딕"/>
                <a:cs typeface="等线"/>
              </a:rPr>
              <a:t>arraylist</a:t>
            </a:r>
            <a:endParaRPr xmlns:mc="http://schemas.openxmlformats.org/markup-compatibility/2006" xmlns:hp="http://schemas.haansoft.com/office/presentation/8.0" kumimoji="0" lang="zh-CN" altLang="en-US" sz="1800" b="0" i="0" u="none" strike="noStrike" kern="1200" cap="none" spc="0" normalizeH="0" baseline="0" mc:Ignorable="hp" hp:hslEmbossed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/>
              <a:ea typeface="等线"/>
              <a:cs typeface="等线"/>
            </a:endParaRPr>
          </a:p>
        </p:txBody>
      </p:sp>
      <p:cxnSp>
        <p:nvCxnSpPr>
          <p:cNvPr id="74" name="직선 화살표 연결선 6"/>
          <p:cNvCxnSpPr>
            <a:stCxn id="72" idx="0"/>
            <a:endCxn id="77" idx="2"/>
          </p:cNvCxnSpPr>
          <p:nvPr/>
        </p:nvCxnSpPr>
        <p:spPr>
          <a:xfrm flipV="1">
            <a:off x="2142628" y="1905833"/>
            <a:ext cx="849086" cy="194998"/>
          </a:xfrm>
          <a:prstGeom prst="straightConnector1">
            <a:avLst/>
          </a:prstGeom>
          <a:noFill/>
          <a:ln w="19050" cap="flat" cmpd="sng" algn="ctr">
            <a:solidFill>
              <a:srgbClr val="156082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75" name="직사각형 8"/>
          <p:cNvSpPr/>
          <p:nvPr/>
        </p:nvSpPr>
        <p:spPr>
          <a:xfrm>
            <a:off x="1179771" y="5018349"/>
            <a:ext cx="2261419" cy="481781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맑은 고딕"/>
                <a:cs typeface="맑은 고딕"/>
              </a:rPr>
              <a:t>교직원정보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맑은 고딕"/>
                <a:cs typeface="等线"/>
              </a:rPr>
              <a:t>arraylist</a:t>
            </a:r>
            <a:endParaRPr xmlns:mc="http://schemas.openxmlformats.org/markup-compatibility/2006" xmlns:hp="http://schemas.haansoft.com/office/presentation/8.0" kumimoji="0" lang="zh-CN" altLang="en-US" sz="1800" b="0" i="0" u="none" strike="noStrike" kern="1200" cap="none" spc="0" normalizeH="0" baseline="0" mc:Ignorable="hp" hp:hslEmbossed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/>
              <a:ea typeface="等线"/>
              <a:cs typeface="等线"/>
            </a:endParaRPr>
          </a:p>
        </p:txBody>
      </p:sp>
      <p:cxnSp>
        <p:nvCxnSpPr>
          <p:cNvPr id="76" name="직선 화살표 연결선 10"/>
          <p:cNvCxnSpPr>
            <a:stCxn id="72" idx="4"/>
            <a:endCxn id="79" idx="0"/>
          </p:cNvCxnSpPr>
          <p:nvPr/>
        </p:nvCxnSpPr>
        <p:spPr>
          <a:xfrm flipH="1">
            <a:off x="2024642" y="2774071"/>
            <a:ext cx="117986" cy="612394"/>
          </a:xfrm>
          <a:prstGeom prst="straightConnector1">
            <a:avLst/>
          </a:prstGeom>
          <a:noFill/>
          <a:ln w="19050" cap="flat" cmpd="sng" algn="ctr">
            <a:solidFill>
              <a:srgbClr val="156082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77" name="타원 13"/>
          <p:cNvSpPr/>
          <p:nvPr/>
        </p:nvSpPr>
        <p:spPr>
          <a:xfrm>
            <a:off x="2991714" y="1694575"/>
            <a:ext cx="1462199" cy="422516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4ea72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맑은 고딕"/>
                <a:cs typeface="맑은 고딕"/>
              </a:rPr>
              <a:t>학생</a:t>
            </a:r>
            <a:endParaRPr xmlns:mc="http://schemas.openxmlformats.org/markup-compatibility/2006" xmlns:hp="http://schemas.haansoft.com/office/presentation/8.0" kumimoji="0" lang="zh-CN" altLang="en-US" sz="1800" b="0" i="0" u="none" strike="noStrike" kern="1200" cap="none" spc="0" normalizeH="0" baseline="0" mc:Ignorable="hp" hp:hslEmbossed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/>
              <a:ea typeface="等线"/>
              <a:cs typeface="等线"/>
            </a:endParaRPr>
          </a:p>
        </p:txBody>
      </p:sp>
      <p:cxnSp>
        <p:nvCxnSpPr>
          <p:cNvPr id="78" name="직선 화살표 연결선 15"/>
          <p:cNvCxnSpPr>
            <a:stCxn id="77" idx="6"/>
            <a:endCxn id="73" idx="1"/>
          </p:cNvCxnSpPr>
          <p:nvPr/>
        </p:nvCxnSpPr>
        <p:spPr>
          <a:xfrm flipV="1">
            <a:off x="4453913" y="1817479"/>
            <a:ext cx="580102" cy="88354"/>
          </a:xfrm>
          <a:prstGeom prst="straightConnector1">
            <a:avLst/>
          </a:prstGeom>
          <a:noFill/>
          <a:ln w="19050" cap="flat" cmpd="sng" algn="ctr">
            <a:solidFill>
              <a:srgbClr val="156082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79" name="타원 18"/>
          <p:cNvSpPr/>
          <p:nvPr/>
        </p:nvSpPr>
        <p:spPr>
          <a:xfrm>
            <a:off x="1293542" y="3386465"/>
            <a:ext cx="1462199" cy="422516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4ea72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맑은 고딕"/>
                <a:cs typeface="맑은 고딕"/>
              </a:rPr>
              <a:t>교직원</a:t>
            </a:r>
            <a:endParaRPr xmlns:mc="http://schemas.openxmlformats.org/markup-compatibility/2006" xmlns:hp="http://schemas.haansoft.com/office/presentation/8.0" kumimoji="0" lang="zh-CN" altLang="en-US" sz="1800" b="0" i="0" u="none" strike="noStrike" kern="1200" cap="none" spc="0" normalizeH="0" baseline="0" mc:Ignorable="hp" hp:hslEmbossed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/>
              <a:ea typeface="等线"/>
              <a:cs typeface="等线"/>
            </a:endParaRPr>
          </a:p>
        </p:txBody>
      </p:sp>
      <p:cxnSp>
        <p:nvCxnSpPr>
          <p:cNvPr id="80" name="직선 화살표 연결선 19"/>
          <p:cNvCxnSpPr>
            <a:endCxn id="75" idx="0"/>
          </p:cNvCxnSpPr>
          <p:nvPr/>
        </p:nvCxnSpPr>
        <p:spPr>
          <a:xfrm>
            <a:off x="1995144" y="3828780"/>
            <a:ext cx="315337" cy="1189569"/>
          </a:xfrm>
          <a:prstGeom prst="straightConnector1">
            <a:avLst/>
          </a:prstGeom>
          <a:noFill/>
          <a:ln w="19050" cap="flat" cmpd="sng" algn="ctr">
            <a:solidFill>
              <a:srgbClr val="156082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81" name="타원 28"/>
          <p:cNvSpPr/>
          <p:nvPr/>
        </p:nvSpPr>
        <p:spPr>
          <a:xfrm>
            <a:off x="3898389" y="3102558"/>
            <a:ext cx="1691149" cy="567813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맑은 고딕"/>
                <a:cs typeface="맑은 고딕"/>
              </a:rPr>
              <a:t>로그인</a:t>
            </a:r>
            <a:endParaRPr xmlns:mc="http://schemas.openxmlformats.org/markup-compatibility/2006" xmlns:hp="http://schemas.haansoft.com/office/presentation/8.0" kumimoji="0" lang="zh-CN" altLang="en-US" sz="1800" b="0" i="0" u="none" strike="noStrike" kern="1200" cap="none" spc="0" normalizeH="0" baseline="0" mc:Ignorable="hp" hp:hslEmbossed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/>
              <a:ea typeface="等线"/>
              <a:cs typeface="等线"/>
            </a:endParaRPr>
          </a:p>
        </p:txBody>
      </p:sp>
      <p:cxnSp>
        <p:nvCxnSpPr>
          <p:cNvPr id="82" name="직선 화살표 연결선 45"/>
          <p:cNvCxnSpPr>
            <a:stCxn id="81" idx="7"/>
            <a:endCxn id="73" idx="2"/>
          </p:cNvCxnSpPr>
          <p:nvPr/>
        </p:nvCxnSpPr>
        <p:spPr>
          <a:xfrm flipV="1">
            <a:off x="5341875" y="2058369"/>
            <a:ext cx="655702" cy="1127343"/>
          </a:xfrm>
          <a:prstGeom prst="straightConnector1">
            <a:avLst/>
          </a:prstGeom>
          <a:noFill/>
          <a:ln w="19050" cap="flat" cmpd="sng" algn="ctr">
            <a:solidFill>
              <a:srgbClr val="156082">
                <a:alpha val="100000"/>
              </a:srgbClr>
            </a:solidFill>
            <a:prstDash val="solid"/>
            <a:miter/>
            <a:headEnd type="triangle"/>
            <a:tailEnd type="triangle"/>
          </a:ln>
          <a:effectLst/>
        </p:spPr>
      </p:cxnSp>
      <p:cxnSp>
        <p:nvCxnSpPr>
          <p:cNvPr id="83" name="직선 화살표 연결선 46"/>
          <p:cNvCxnSpPr>
            <a:endCxn id="81" idx="4"/>
          </p:cNvCxnSpPr>
          <p:nvPr/>
        </p:nvCxnSpPr>
        <p:spPr>
          <a:xfrm flipV="1">
            <a:off x="2607555" y="3670371"/>
            <a:ext cx="2136409" cy="1347978"/>
          </a:xfrm>
          <a:prstGeom prst="straightConnector1">
            <a:avLst/>
          </a:prstGeom>
          <a:noFill/>
          <a:ln w="19050" cap="flat" cmpd="sng" algn="ctr">
            <a:solidFill>
              <a:srgbClr val="156082">
                <a:alpha val="100000"/>
              </a:srgbClr>
            </a:solidFill>
            <a:prstDash val="solid"/>
            <a:miter/>
            <a:headEnd type="triangle"/>
            <a:tailEnd type="triangle"/>
          </a:ln>
          <a:effectLst/>
        </p:spPr>
      </p:cxnSp>
      <p:cxnSp>
        <p:nvCxnSpPr>
          <p:cNvPr id="84" name="직선 화살표 연결선 49"/>
          <p:cNvCxnSpPr>
            <a:endCxn id="94" idx="2"/>
          </p:cNvCxnSpPr>
          <p:nvPr/>
        </p:nvCxnSpPr>
        <p:spPr>
          <a:xfrm>
            <a:off x="5669726" y="2622040"/>
            <a:ext cx="2245144" cy="317125"/>
          </a:xfrm>
          <a:prstGeom prst="straightConnector1">
            <a:avLst/>
          </a:prstGeom>
          <a:noFill/>
          <a:ln w="19050" cap="flat" cmpd="sng" algn="ctr">
            <a:solidFill>
              <a:srgbClr val="156082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85" name="직선 화살표 연결선 51"/>
          <p:cNvCxnSpPr/>
          <p:nvPr/>
        </p:nvCxnSpPr>
        <p:spPr>
          <a:xfrm>
            <a:off x="3804984" y="4241130"/>
            <a:ext cx="1166753" cy="127341"/>
          </a:xfrm>
          <a:prstGeom prst="straightConnector1">
            <a:avLst/>
          </a:prstGeom>
          <a:noFill/>
          <a:ln w="19050" cap="flat" cmpd="sng" algn="ctr">
            <a:solidFill>
              <a:srgbClr val="156082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86" name="타원 54"/>
          <p:cNvSpPr/>
          <p:nvPr/>
        </p:nvSpPr>
        <p:spPr>
          <a:xfrm>
            <a:off x="2908016" y="2668644"/>
            <a:ext cx="1111998" cy="567813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4ea72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zh-CN" sz="10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等线"/>
                <a:cs typeface="等线"/>
              </a:rPr>
              <a:t>ID/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맑은 고딕"/>
                <a:cs typeface="맑은 고딕"/>
              </a:rPr>
              <a:t>비밀번호찾기</a:t>
            </a:r>
            <a:endParaRPr xmlns:mc="http://schemas.openxmlformats.org/markup-compatibility/2006" xmlns:hp="http://schemas.haansoft.com/office/presentation/8.0" kumimoji="0" lang="zh-CN" altLang="en-US" sz="1000" b="0" i="0" u="none" strike="noStrike" kern="1200" cap="none" spc="0" normalizeH="0" baseline="0" mc:Ignorable="hp" hp:hslEmbossed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/>
              <a:ea typeface="等线"/>
              <a:cs typeface="等线"/>
            </a:endParaRPr>
          </a:p>
        </p:txBody>
      </p:sp>
      <p:cxnSp>
        <p:nvCxnSpPr>
          <p:cNvPr id="87" name="직선 화살표 연결선 55"/>
          <p:cNvCxnSpPr/>
          <p:nvPr/>
        </p:nvCxnSpPr>
        <p:spPr>
          <a:xfrm flipV="1">
            <a:off x="3891037" y="2003332"/>
            <a:ext cx="1142978" cy="770739"/>
          </a:xfrm>
          <a:prstGeom prst="straightConnector1">
            <a:avLst/>
          </a:prstGeom>
          <a:noFill/>
          <a:ln w="19050" cap="flat" cmpd="sng" algn="ctr">
            <a:solidFill>
              <a:srgbClr val="156082">
                <a:alpha val="100000"/>
              </a:srgbClr>
            </a:solidFill>
            <a:prstDash val="solid"/>
            <a:miter/>
            <a:headEnd type="triangle"/>
            <a:tailEnd type="triangle"/>
          </a:ln>
          <a:effectLst/>
        </p:spPr>
      </p:cxnSp>
      <p:cxnSp>
        <p:nvCxnSpPr>
          <p:cNvPr id="88" name="직선 화살표 연결선 57"/>
          <p:cNvCxnSpPr>
            <a:endCxn id="86" idx="3"/>
          </p:cNvCxnSpPr>
          <p:nvPr/>
        </p:nvCxnSpPr>
        <p:spPr>
          <a:xfrm flipV="1">
            <a:off x="2431527" y="3153303"/>
            <a:ext cx="639337" cy="1856193"/>
          </a:xfrm>
          <a:prstGeom prst="straightConnector1">
            <a:avLst/>
          </a:prstGeom>
          <a:noFill/>
          <a:ln w="19050" cap="flat" cmpd="sng" algn="ctr">
            <a:solidFill>
              <a:srgbClr val="156082">
                <a:alpha val="100000"/>
              </a:srgbClr>
            </a:solidFill>
            <a:prstDash val="solid"/>
            <a:miter/>
            <a:headEnd type="triangle"/>
            <a:tailEnd type="triangle"/>
          </a:ln>
          <a:effectLst/>
        </p:spPr>
      </p:cxnSp>
      <p:sp>
        <p:nvSpPr>
          <p:cNvPr id="89" name="타원 60"/>
          <p:cNvSpPr/>
          <p:nvPr/>
        </p:nvSpPr>
        <p:spPr>
          <a:xfrm>
            <a:off x="4942239" y="4121923"/>
            <a:ext cx="1025840" cy="493095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4ea72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맑은 고딕"/>
                <a:cs typeface="맑은 고딕"/>
              </a:rPr>
              <a:t>개인정보조회</a:t>
            </a:r>
            <a:endParaRPr xmlns:mc="http://schemas.openxmlformats.org/markup-compatibility/2006" xmlns:hp="http://schemas.haansoft.com/office/presentation/8.0" kumimoji="0" lang="zh-CN" altLang="en-US" sz="1000" b="0" i="0" u="none" strike="noStrike" kern="1200" cap="none" spc="0" normalizeH="0" baseline="0" mc:Ignorable="hp" hp:hslEmbossed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/>
              <a:ea typeface="等线"/>
              <a:cs typeface="等线"/>
            </a:endParaRPr>
          </a:p>
        </p:txBody>
      </p:sp>
      <p:cxnSp>
        <p:nvCxnSpPr>
          <p:cNvPr id="90" name="직선 화살표 연결선 61"/>
          <p:cNvCxnSpPr>
            <a:stCxn id="75" idx="3"/>
          </p:cNvCxnSpPr>
          <p:nvPr/>
        </p:nvCxnSpPr>
        <p:spPr>
          <a:xfrm flipV="1">
            <a:off x="3441190" y="4520871"/>
            <a:ext cx="1682947" cy="738369"/>
          </a:xfrm>
          <a:prstGeom prst="straightConnector1">
            <a:avLst/>
          </a:prstGeom>
          <a:noFill/>
          <a:ln w="19050" cap="flat" cmpd="sng" algn="ctr">
            <a:solidFill>
              <a:srgbClr val="156082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91" name="타원 63"/>
          <p:cNvSpPr/>
          <p:nvPr/>
        </p:nvSpPr>
        <p:spPr>
          <a:xfrm>
            <a:off x="4579175" y="4986388"/>
            <a:ext cx="1179771" cy="545701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4ea72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맑은 고딕"/>
                <a:cs typeface="맑은 고딕"/>
              </a:rPr>
              <a:t>개인정보수정</a:t>
            </a:r>
            <a:endParaRPr xmlns:mc="http://schemas.openxmlformats.org/markup-compatibility/2006" xmlns:hp="http://schemas.haansoft.com/office/presentation/8.0" kumimoji="0" lang="zh-CN" altLang="en-US" sz="1200" b="0" i="0" u="none" strike="noStrike" kern="1200" cap="none" spc="0" normalizeH="0" baseline="0" mc:Ignorable="hp" hp:hslEmbossed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/>
              <a:ea typeface="等线"/>
              <a:cs typeface="等线"/>
            </a:endParaRPr>
          </a:p>
        </p:txBody>
      </p:sp>
      <p:cxnSp>
        <p:nvCxnSpPr>
          <p:cNvPr id="92" name="직선 화살표 연결선 70"/>
          <p:cNvCxnSpPr>
            <a:stCxn id="75" idx="3"/>
            <a:endCxn id="91" idx="2"/>
          </p:cNvCxnSpPr>
          <p:nvPr/>
        </p:nvCxnSpPr>
        <p:spPr>
          <a:xfrm flipV="1">
            <a:off x="3441190" y="5259239"/>
            <a:ext cx="1137985" cy="1"/>
          </a:xfrm>
          <a:prstGeom prst="straightConnector1">
            <a:avLst/>
          </a:prstGeom>
          <a:noFill/>
          <a:ln w="19050" cap="flat" cmpd="sng" algn="ctr">
            <a:solidFill>
              <a:srgbClr val="156082">
                <a:alpha val="100000"/>
              </a:srgbClr>
            </a:solidFill>
            <a:prstDash val="solid"/>
            <a:miter/>
            <a:headEnd type="triangle"/>
            <a:tailEnd type="triangle"/>
          </a:ln>
          <a:effectLst/>
        </p:spPr>
      </p:cxnSp>
      <p:cxnSp>
        <p:nvCxnSpPr>
          <p:cNvPr id="93" name="연결선: 구부러짐 72"/>
          <p:cNvCxnSpPr>
            <a:endCxn id="91" idx="1"/>
          </p:cNvCxnSpPr>
          <p:nvPr/>
        </p:nvCxnSpPr>
        <p:spPr>
          <a:xfrm>
            <a:off x="3562236" y="4416407"/>
            <a:ext cx="1189712" cy="649897"/>
          </a:xfrm>
          <a:prstGeom prst="curvedConnector2">
            <a:avLst/>
          </a:prstGeom>
          <a:noFill/>
          <a:ln w="19050" cap="flat" cmpd="sng" algn="ctr">
            <a:solidFill>
              <a:srgbClr val="156082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94" name="타원 74"/>
          <p:cNvSpPr/>
          <p:nvPr/>
        </p:nvSpPr>
        <p:spPr>
          <a:xfrm>
            <a:off x="7914870" y="2692617"/>
            <a:ext cx="1025840" cy="493095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4ea72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맑은 고딕"/>
                <a:cs typeface="맑은 고딕"/>
              </a:rPr>
              <a:t>개인정보조회</a:t>
            </a:r>
            <a:endParaRPr xmlns:mc="http://schemas.openxmlformats.org/markup-compatibility/2006" xmlns:hp="http://schemas.haansoft.com/office/presentation/8.0" kumimoji="0" lang="zh-CN" altLang="en-US" sz="1000" b="0" i="0" u="none" strike="noStrike" kern="1200" cap="none" spc="0" normalizeH="0" baseline="0" mc:Ignorable="hp" hp:hslEmbossed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/>
              <a:ea typeface="等线"/>
              <a:cs typeface="等线"/>
            </a:endParaRPr>
          </a:p>
        </p:txBody>
      </p:sp>
      <p:cxnSp>
        <p:nvCxnSpPr>
          <p:cNvPr id="95" name="직선 화살표 연결선 75"/>
          <p:cNvCxnSpPr>
            <a:endCxn id="94" idx="1"/>
          </p:cNvCxnSpPr>
          <p:nvPr/>
        </p:nvCxnSpPr>
        <p:spPr>
          <a:xfrm>
            <a:off x="6907873" y="2053453"/>
            <a:ext cx="1157228" cy="711376"/>
          </a:xfrm>
          <a:prstGeom prst="straightConnector1">
            <a:avLst/>
          </a:prstGeom>
          <a:noFill/>
          <a:ln w="19050" cap="flat" cmpd="sng" algn="ctr">
            <a:solidFill>
              <a:srgbClr val="156082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96" name="직선 화살표 연결선 77"/>
          <p:cNvCxnSpPr>
            <a:endCxn id="97" idx="2"/>
          </p:cNvCxnSpPr>
          <p:nvPr/>
        </p:nvCxnSpPr>
        <p:spPr>
          <a:xfrm>
            <a:off x="5550998" y="2828353"/>
            <a:ext cx="4324614" cy="630210"/>
          </a:xfrm>
          <a:prstGeom prst="straightConnector1">
            <a:avLst/>
          </a:prstGeom>
          <a:noFill/>
          <a:ln w="19050" cap="flat" cmpd="sng" algn="ctr">
            <a:solidFill>
              <a:srgbClr val="156082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97" name="타원 79"/>
          <p:cNvSpPr/>
          <p:nvPr/>
        </p:nvSpPr>
        <p:spPr>
          <a:xfrm>
            <a:off x="9875612" y="3185712"/>
            <a:ext cx="1179771" cy="545701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4ea72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맑은 고딕"/>
                <a:cs typeface="맑은 고딕"/>
              </a:rPr>
              <a:t>개인정보수정</a:t>
            </a:r>
            <a:endParaRPr xmlns:mc="http://schemas.openxmlformats.org/markup-compatibility/2006" xmlns:hp="http://schemas.haansoft.com/office/presentation/8.0" kumimoji="0" lang="zh-CN" altLang="en-US" sz="1200" b="0" i="0" u="none" strike="noStrike" kern="1200" cap="none" spc="0" normalizeH="0" baseline="0" mc:Ignorable="hp" hp:hslEmbossed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/>
              <a:ea typeface="等线"/>
              <a:cs typeface="等线"/>
            </a:endParaRPr>
          </a:p>
        </p:txBody>
      </p:sp>
      <p:cxnSp>
        <p:nvCxnSpPr>
          <p:cNvPr id="98" name="연결선: 구부러짐 81"/>
          <p:cNvCxnSpPr>
            <a:endCxn id="97" idx="1"/>
          </p:cNvCxnSpPr>
          <p:nvPr/>
        </p:nvCxnSpPr>
        <p:spPr>
          <a:xfrm>
            <a:off x="6946051" y="1987835"/>
            <a:ext cx="3102334" cy="1277793"/>
          </a:xfrm>
          <a:prstGeom prst="curvedConnector2">
            <a:avLst/>
          </a:prstGeom>
          <a:noFill/>
          <a:ln w="19050" cap="flat" cmpd="sng" algn="ctr">
            <a:solidFill>
              <a:srgbClr val="156082">
                <a:alpha val="100000"/>
              </a:srgbClr>
            </a:solidFill>
            <a:prstDash val="solid"/>
            <a:miter/>
            <a:headEnd type="triangle"/>
            <a:tailEnd type="triangle"/>
          </a:ln>
          <a:effectLst/>
        </p:spPr>
      </p:cxnSp>
      <p:sp>
        <p:nvSpPr>
          <p:cNvPr id="99" name="타원 87"/>
          <p:cNvSpPr/>
          <p:nvPr/>
        </p:nvSpPr>
        <p:spPr>
          <a:xfrm>
            <a:off x="10421202" y="1694575"/>
            <a:ext cx="1268361" cy="481781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4ea72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맑은 고딕"/>
                <a:cs typeface="맑은 고딕"/>
              </a:rPr>
              <a:t>성적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맑은 고딕"/>
                <a:cs typeface="等线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맑은 고딕"/>
                <a:cs typeface="맑은 고딕"/>
              </a:rPr>
              <a:t>출석 확인</a:t>
            </a:r>
            <a:endParaRPr xmlns:mc="http://schemas.openxmlformats.org/markup-compatibility/2006" xmlns:hp="http://schemas.haansoft.com/office/presentation/8.0" kumimoji="0" lang="zh-CN" altLang="en-US" sz="1400" b="0" i="0" u="none" strike="noStrike" kern="1200" cap="none" spc="0" normalizeH="0" baseline="0" mc:Ignorable="hp" hp:hslEmbossed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/>
              <a:ea typeface="等线"/>
              <a:cs typeface="等线"/>
            </a:endParaRPr>
          </a:p>
        </p:txBody>
      </p:sp>
      <p:cxnSp>
        <p:nvCxnSpPr>
          <p:cNvPr id="100" name="직선 화살표 연결선 88"/>
          <p:cNvCxnSpPr>
            <a:stCxn id="73" idx="3"/>
            <a:endCxn id="99" idx="2"/>
          </p:cNvCxnSpPr>
          <p:nvPr/>
        </p:nvCxnSpPr>
        <p:spPr>
          <a:xfrm>
            <a:off x="6961138" y="1817479"/>
            <a:ext cx="3460064" cy="117987"/>
          </a:xfrm>
          <a:prstGeom prst="straightConnector1">
            <a:avLst/>
          </a:prstGeom>
          <a:noFill/>
          <a:ln w="19050" cap="flat" cmpd="sng" algn="ctr">
            <a:solidFill>
              <a:srgbClr val="156082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101" name="직선 화살표 연결선 96"/>
          <p:cNvCxnSpPr>
            <a:endCxn id="99" idx="2"/>
          </p:cNvCxnSpPr>
          <p:nvPr/>
        </p:nvCxnSpPr>
        <p:spPr>
          <a:xfrm flipV="1">
            <a:off x="5859926" y="1935466"/>
            <a:ext cx="4561276" cy="385620"/>
          </a:xfrm>
          <a:prstGeom prst="straightConnector1">
            <a:avLst/>
          </a:prstGeom>
          <a:noFill/>
          <a:ln w="19050" cap="flat" cmpd="sng" algn="ctr">
            <a:solidFill>
              <a:srgbClr val="156082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102" name="타원 101"/>
          <p:cNvSpPr/>
          <p:nvPr/>
        </p:nvSpPr>
        <p:spPr>
          <a:xfrm>
            <a:off x="6096000" y="3594299"/>
            <a:ext cx="1179771" cy="545701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4ea72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맑은 고딕"/>
                <a:cs typeface="맑은 고딕"/>
              </a:rPr>
              <a:t>성적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맑은 고딕"/>
                <a:cs typeface="等线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맑은 고딕"/>
                <a:cs typeface="맑은 고딕"/>
              </a:rPr>
              <a:t>출석 기입</a:t>
            </a:r>
            <a:endParaRPr xmlns:mc="http://schemas.openxmlformats.org/markup-compatibility/2006" xmlns:hp="http://schemas.haansoft.com/office/presentation/8.0" kumimoji="0" lang="zh-CN" altLang="en-US" sz="1200" b="0" i="0" u="none" strike="noStrike" kern="1200" cap="none" spc="0" normalizeH="0" baseline="0" mc:Ignorable="hp" hp:hslEmbossed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/>
              <a:ea typeface="等线"/>
              <a:cs typeface="等线"/>
            </a:endParaRPr>
          </a:p>
        </p:txBody>
      </p:sp>
      <p:cxnSp>
        <p:nvCxnSpPr>
          <p:cNvPr id="103" name="직선 화살표 연결선 109"/>
          <p:cNvCxnSpPr>
            <a:endCxn id="102" idx="2"/>
          </p:cNvCxnSpPr>
          <p:nvPr/>
        </p:nvCxnSpPr>
        <p:spPr>
          <a:xfrm flipV="1">
            <a:off x="4388360" y="3867150"/>
            <a:ext cx="1707640" cy="40623"/>
          </a:xfrm>
          <a:prstGeom prst="straightConnector1">
            <a:avLst/>
          </a:prstGeom>
          <a:noFill/>
          <a:ln w="19050" cap="flat" cmpd="sng" algn="ctr">
            <a:solidFill>
              <a:srgbClr val="156082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cxnSp>
        <p:nvCxnSpPr>
          <p:cNvPr id="104" name="직선 화살표 연결선 113"/>
          <p:cNvCxnSpPr>
            <a:stCxn id="102" idx="0"/>
          </p:cNvCxnSpPr>
          <p:nvPr/>
        </p:nvCxnSpPr>
        <p:spPr>
          <a:xfrm flipH="1" flipV="1">
            <a:off x="6400700" y="2053453"/>
            <a:ext cx="285186" cy="1540846"/>
          </a:xfrm>
          <a:prstGeom prst="straightConnector1">
            <a:avLst/>
          </a:prstGeom>
          <a:noFill/>
          <a:ln w="19050" cap="flat" cmpd="sng" algn="ctr">
            <a:solidFill>
              <a:srgbClr val="156082">
                <a:alpha val="100000"/>
              </a:srgbClr>
            </a:solidFill>
            <a:prstDash val="solid"/>
            <a:miter/>
            <a:tailEnd type="triangle"/>
          </a:ln>
          <a:effectLst/>
        </p:spPr>
      </p:cxnSp>
      <p:sp>
        <p:nvSpPr>
          <p:cNvPr id="105" name="타원 114"/>
          <p:cNvSpPr/>
          <p:nvPr/>
        </p:nvSpPr>
        <p:spPr>
          <a:xfrm>
            <a:off x="7324984" y="4545924"/>
            <a:ext cx="1179771" cy="545701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4ea72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맑은 고딕"/>
                <a:cs typeface="맑은 고딕"/>
              </a:rPr>
              <a:t>성적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맑은 고딕"/>
                <a:cs typeface="等线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/>
                <a:ea typeface="맑은 고딕"/>
                <a:cs typeface="맑은 고딕"/>
              </a:rPr>
              <a:t>출석 수정</a:t>
            </a:r>
            <a:endParaRPr xmlns:mc="http://schemas.openxmlformats.org/markup-compatibility/2006" xmlns:hp="http://schemas.haansoft.com/office/presentation/8.0" kumimoji="0" lang="zh-CN" altLang="en-US" sz="1200" b="0" i="0" u="none" strike="noStrike" kern="1200" cap="none" spc="0" normalizeH="0" baseline="0" mc:Ignorable="hp" hp:hslEmbossed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/>
              <a:ea typeface="等线"/>
              <a:cs typeface="等线"/>
            </a:endParaRPr>
          </a:p>
        </p:txBody>
      </p:sp>
      <p:cxnSp>
        <p:nvCxnSpPr>
          <p:cNvPr id="106" name="연결선: 꺾임 119"/>
          <p:cNvCxnSpPr>
            <a:endCxn id="105" idx="2"/>
          </p:cNvCxnSpPr>
          <p:nvPr/>
        </p:nvCxnSpPr>
        <p:spPr>
          <a:xfrm>
            <a:off x="3326381" y="4585882"/>
            <a:ext cx="3998603" cy="232893"/>
          </a:xfrm>
          <a:prstGeom prst="bentConnector3">
            <a:avLst>
              <a:gd name="adj1" fmla="val 12378"/>
            </a:avLst>
          </a:prstGeom>
          <a:noFill/>
          <a:ln w="12700" cap="flat" cmpd="sng" algn="ctr">
            <a:solidFill>
              <a:srgbClr val="4ea72e">
                <a:alpha val="100000"/>
              </a:srgbClr>
            </a:solidFill>
            <a:prstDash val="solid"/>
            <a:miter/>
            <a:tailEnd type="triangle"/>
          </a:ln>
        </p:spPr>
      </p:cxnSp>
      <p:cxnSp>
        <p:nvCxnSpPr>
          <p:cNvPr id="107" name="연결선: 구부러짐 121"/>
          <p:cNvCxnSpPr>
            <a:endCxn id="105" idx="7"/>
          </p:cNvCxnSpPr>
          <p:nvPr/>
        </p:nvCxnSpPr>
        <p:spPr>
          <a:xfrm rot="16200000" flipH="1">
            <a:off x="6209731" y="2503589"/>
            <a:ext cx="2598404" cy="1646098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156082">
                <a:alpha val="100000"/>
              </a:srgbClr>
            </a:solidFill>
            <a:prstDash val="solid"/>
            <a:miter/>
            <a:headEnd type="triangle"/>
            <a:tailEnd type="triangle"/>
          </a:ln>
          <a:effectLst/>
        </p:spPr>
      </p:cxnSp>
      <p:sp>
        <p:nvSpPr>
          <p:cNvPr id="108" name="TextBox 130"/>
          <p:cNvSpPr txBox="1"/>
          <p:nvPr/>
        </p:nvSpPr>
        <p:spPr>
          <a:xfrm rot="18040010">
            <a:off x="4925967" y="2112206"/>
            <a:ext cx="16911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학생로그인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109" name="TextBox 131"/>
          <p:cNvSpPr txBox="1"/>
          <p:nvPr/>
        </p:nvSpPr>
        <p:spPr>
          <a:xfrm rot="19575992">
            <a:off x="3227662" y="3808700"/>
            <a:ext cx="16911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等线"/>
                <a:ea typeface="맑은 고딕"/>
                <a:cs typeface="맑은 고딕"/>
              </a:rPr>
              <a:t>교직원로그인</a:t>
            </a:r>
            <a:endParaRPr kumimoji="0" lang="zh-CN" altLang="en-US" sz="1000" b="0" i="0" u="none" strike="noStrike" kern="1200" cap="none" spc="0" normalizeH="0" baseline="0">
              <a:solidFill>
                <a:srgbClr val="000000"/>
              </a:solidFill>
              <a:latin typeface="等线"/>
              <a:ea typeface="等线"/>
              <a:cs typeface="等线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039927" y="6557818"/>
            <a:ext cx="2152073" cy="30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1399</ep:Words>
  <ep:PresentationFormat>와이드스크린</ep:PresentationFormat>
  <ep:Paragraphs>313</ep:Paragraphs>
  <ep:Slides>35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ep:HeadingPairs>
  <ep:TitlesOfParts>
    <vt:vector size="3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2022-12-21T02:15:26.000</dcterms:created>
  <dc:creator>Yu Saebyeol</dc:creator>
  <cp:lastModifiedBy>KOSMO</cp:lastModifiedBy>
  <dcterms:modified xsi:type="dcterms:W3CDTF">2025-05-26T00:42:29.040</dcterms:modified>
  <cp:revision>87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